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6" r:id="rId4"/>
    <p:sldId id="267" r:id="rId5"/>
    <p:sldId id="265" r:id="rId6"/>
    <p:sldId id="264" r:id="rId7"/>
    <p:sldId id="271" r:id="rId8"/>
    <p:sldId id="270" r:id="rId9"/>
    <p:sldId id="263" r:id="rId10"/>
    <p:sldId id="272" r:id="rId11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3399FF"/>
    <a:srgbClr val="9AA3AF"/>
    <a:srgbClr val="FF6600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705" autoAdjust="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CEFBC8-760A-4A74-A1F8-5CF0404CF149}" type="datetime2">
              <a:rPr lang="en-GB" altLang="en-US"/>
              <a:pPr>
                <a:defRPr/>
              </a:pPr>
              <a:t>Thursday, 10 January 2019</a:t>
            </a:fld>
            <a:endParaRPr lang="en-GB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589AB9-0890-4E66-86E0-81632AC9EC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6150" name="Picture 1" descr="uw-logo-blu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645" y="9242459"/>
            <a:ext cx="1276137" cy="69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848967-15F6-4386-8BF7-1C4E0EF743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5128" name="Picture 1" descr="uw-logo-blu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56" y="9111483"/>
            <a:ext cx="1397300" cy="76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pitchFamily="-108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pitchFamily="-108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pitchFamily="-108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ＭＳ Ｐゴシック" pitchFamily="-108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4756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34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58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In the words of </a:t>
            </a:r>
            <a:r>
              <a:rPr lang="en-GB" baseline="0" dirty="0" err="1" smtClean="0"/>
              <a:t>Bamber</a:t>
            </a:r>
            <a:r>
              <a:rPr lang="en-GB" baseline="0" dirty="0" smtClean="0"/>
              <a:t> Gascoigne…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269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75834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Further guidance</a:t>
            </a:r>
            <a:r>
              <a:rPr lang="en-GB" baseline="0" dirty="0" smtClean="0"/>
              <a:t> can be found TCRF and other regulations.</a:t>
            </a:r>
          </a:p>
          <a:p>
            <a:r>
              <a:rPr lang="en-GB" baseline="0" dirty="0" smtClean="0"/>
              <a:t>Talk to the course leader / </a:t>
            </a:r>
            <a:r>
              <a:rPr lang="en-GB" baseline="0" dirty="0" err="1" smtClean="0"/>
              <a:t>HoD</a:t>
            </a:r>
            <a:r>
              <a:rPr lang="en-GB" baseline="0" dirty="0" smtClean="0"/>
              <a:t> in the first instance if you need further guidance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6343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30mins </a:t>
            </a:r>
            <a:r>
              <a:rPr lang="en-US" dirty="0" err="1" smtClean="0"/>
              <a:t>mins</a:t>
            </a:r>
            <a:r>
              <a:rPr lang="en-US" dirty="0" smtClean="0"/>
              <a:t> 3 envelopes</a:t>
            </a:r>
            <a:r>
              <a:rPr lang="en-US" baseline="0" dirty="0" smtClean="0"/>
              <a:t> for each scenario (1, 2, 3 &amp; 4)</a:t>
            </a:r>
          </a:p>
          <a:p>
            <a:endParaRPr lang="en-US" baseline="0" dirty="0" smtClean="0"/>
          </a:p>
          <a:p>
            <a:r>
              <a:rPr lang="en-US" baseline="0" dirty="0" smtClean="0"/>
              <a:t>Scenario 1 – exam scripts</a:t>
            </a:r>
          </a:p>
          <a:p>
            <a:r>
              <a:rPr lang="en-US" baseline="0" dirty="0" smtClean="0"/>
              <a:t>S1 Key issues</a:t>
            </a:r>
          </a:p>
          <a:p>
            <a:r>
              <a:rPr lang="en-US" baseline="0" dirty="0" smtClean="0"/>
              <a:t>S1 Possible line of action</a:t>
            </a:r>
          </a:p>
          <a:p>
            <a:endParaRPr lang="en-US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BA1A7-58F5-4060-9229-25F6312F53EC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29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Implementation of amended assessment policy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8151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0213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48967-15F6-4386-8BF7-1C4E0EF743D5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8779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87122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5"/>
          <p:cNvCxnSpPr>
            <a:cxnSpLocks noChangeShapeType="1"/>
          </p:cNvCxnSpPr>
          <p:nvPr userDrawn="1"/>
        </p:nvCxnSpPr>
        <p:spPr bwMode="auto">
          <a:xfrm>
            <a:off x="7043738" y="5589588"/>
            <a:ext cx="0" cy="871537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8" name="Picture 13" descr="uw-logo-whit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13" y="5683250"/>
            <a:ext cx="1514475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200800" cy="1470025"/>
          </a:xfrm>
        </p:spPr>
        <p:txBody>
          <a:bodyPr anchor="b"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826104"/>
            <a:ext cx="7200800" cy="129614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1043608" y="4221088"/>
            <a:ext cx="7200900" cy="1223962"/>
          </a:xfrm>
        </p:spPr>
        <p:txBody>
          <a:bodyPr/>
          <a:lstStyle>
            <a:lvl1pPr marL="0" indent="0">
              <a:buNone/>
              <a:defRPr sz="1800" strike="noStrik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5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646AC-4B68-44A8-8CEE-E6A96C503CF9}" type="datetime1">
              <a:rPr lang="en-GB" smtClean="0"/>
              <a:t>10/01/2019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3678C-1936-4629-8624-A8C78D062D9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8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6912768" cy="1080120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6013" y="2239928"/>
            <a:ext cx="6912371" cy="3997384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Tx/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103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with imag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6013" y="1916113"/>
            <a:ext cx="6985000" cy="4321199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Tx/>
              <a:buNone/>
              <a:defRPr sz="2400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12768" cy="108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105115" y="3177464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105115" y="4904672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105115" y="1450256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82218" y="3177464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5282218" y="4904672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5282218" y="1450256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475109" y="3177464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3475109" y="4904672"/>
            <a:ext cx="1729537" cy="1621699"/>
          </a:xfrm>
        </p:spPr>
        <p:txBody>
          <a:bodyPr/>
          <a:lstStyle/>
          <a:p>
            <a:endParaRPr lang="en-GB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475109" y="1450256"/>
            <a:ext cx="1729537" cy="1621699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453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with caption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15900" y="207963"/>
            <a:ext cx="8712200" cy="6408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0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5900" y="3848100"/>
            <a:ext cx="8712200" cy="2768600"/>
          </a:xfrm>
          <a:prstGeom prst="rect">
            <a:avLst/>
          </a:prstGeom>
          <a:gradFill>
            <a:gsLst>
              <a:gs pos="68992">
                <a:srgbClr val="000000">
                  <a:alpha val="25000"/>
                </a:srgbClr>
              </a:gs>
              <a:gs pos="24000">
                <a:schemeClr val="tx1">
                  <a:alpha val="46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</a:grad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Ignore this text</a:t>
            </a:r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55976" y="4856460"/>
            <a:ext cx="4038600" cy="4000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4355976" y="5433020"/>
            <a:ext cx="4038600" cy="863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4211959" y="4856460"/>
            <a:ext cx="18000" cy="1440160"/>
          </a:xfrm>
          <a:prstGeom prst="rect">
            <a:avLst/>
          </a:prstGeom>
          <a:solidFill>
            <a:schemeClr val="bg1"/>
          </a:solidFill>
        </p:spPr>
        <p:txBody>
          <a:bodyPr vert="vert" wrap="none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5pPr marL="1828800" indent="0">
              <a:buNone/>
              <a:defRPr sz="800">
                <a:noFill/>
              </a:defRPr>
            </a:lvl5pPr>
          </a:lstStyle>
          <a:p>
            <a:pPr lvl="0"/>
            <a:r>
              <a:rPr lang="en-GB"/>
              <a:t>Ignore this text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8532440" y="4856460"/>
            <a:ext cx="18000" cy="1440160"/>
          </a:xfrm>
          <a:prstGeom prst="rect">
            <a:avLst/>
          </a:prstGeom>
          <a:solidFill>
            <a:schemeClr val="bg1"/>
          </a:solidFill>
        </p:spPr>
        <p:txBody>
          <a:bodyPr vert="vert" wrap="none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5pPr marL="1828800" indent="0">
              <a:buNone/>
              <a:defRPr sz="800">
                <a:noFill/>
              </a:defRPr>
            </a:lvl5pPr>
          </a:lstStyle>
          <a:p>
            <a:pPr lvl="0"/>
            <a:r>
              <a:rPr lang="en-GB"/>
              <a:t>Ignore this text</a:t>
            </a:r>
          </a:p>
        </p:txBody>
      </p:sp>
    </p:spTree>
    <p:extLst>
      <p:ext uri="{BB962C8B-B14F-4D97-AF65-F5344CB8AC3E}">
        <p14:creationId xmlns:p14="http://schemas.microsoft.com/office/powerpoint/2010/main" val="70796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with caption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215900" y="207963"/>
            <a:ext cx="8712200" cy="63893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5900" y="208335"/>
            <a:ext cx="8712200" cy="2768600"/>
          </a:xfrm>
          <a:prstGeom prst="rect">
            <a:avLst/>
          </a:prstGeom>
          <a:gradFill>
            <a:gsLst>
              <a:gs pos="0">
                <a:schemeClr val="tx1">
                  <a:alpha val="50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Ignore this text</a:t>
            </a:r>
            <a:endParaRPr lang="en-GB"/>
          </a:p>
        </p:txBody>
      </p:sp>
      <p:sp>
        <p:nvSpPr>
          <p:cNvPr id="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35980"/>
            <a:ext cx="4038600" cy="4000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header</a:t>
            </a:r>
          </a:p>
        </p:txBody>
      </p:sp>
      <p:sp>
        <p:nvSpPr>
          <p:cNvPr id="6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749300" y="1112540"/>
            <a:ext cx="4038600" cy="863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7" name="Content Placeholder 12"/>
          <p:cNvSpPr>
            <a:spLocks noGrp="1"/>
          </p:cNvSpPr>
          <p:nvPr>
            <p:ph sz="quarter" idx="14" hasCustomPrompt="1"/>
          </p:nvPr>
        </p:nvSpPr>
        <p:spPr>
          <a:xfrm>
            <a:off x="4932040" y="535980"/>
            <a:ext cx="18000" cy="1440160"/>
          </a:xfrm>
          <a:prstGeom prst="rect">
            <a:avLst/>
          </a:prstGeom>
          <a:solidFill>
            <a:schemeClr val="bg1"/>
          </a:solidFill>
        </p:spPr>
        <p:txBody>
          <a:bodyPr vert="vert" wrap="none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5pPr marL="1828800" indent="0">
              <a:buNone/>
              <a:defRPr sz="800">
                <a:noFill/>
              </a:defRPr>
            </a:lvl5pPr>
          </a:lstStyle>
          <a:p>
            <a:pPr lvl="0"/>
            <a:r>
              <a:rPr lang="en-GB"/>
              <a:t>Ignore this text</a:t>
            </a:r>
          </a:p>
        </p:txBody>
      </p:sp>
      <p:sp>
        <p:nvSpPr>
          <p:cNvPr id="8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611560" y="535980"/>
            <a:ext cx="18000" cy="1440160"/>
          </a:xfrm>
          <a:prstGeom prst="rect">
            <a:avLst/>
          </a:prstGeom>
          <a:solidFill>
            <a:schemeClr val="bg1"/>
          </a:solidFill>
        </p:spPr>
        <p:txBody>
          <a:bodyPr vert="vert" wrap="none"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  <a:lvl5pPr marL="1828800" indent="0">
              <a:buFont typeface="Arial" panose="020B0604020202020204" pitchFamily="34" charset="0"/>
              <a:buNone/>
              <a:defRPr sz="800">
                <a:noFill/>
              </a:defRPr>
            </a:lvl5pPr>
          </a:lstStyle>
          <a:p>
            <a:pPr lvl="0"/>
            <a:r>
              <a:rPr lang="en-GB"/>
              <a:t>Ignore this text</a:t>
            </a:r>
          </a:p>
        </p:txBody>
      </p:sp>
    </p:spTree>
    <p:extLst>
      <p:ext uri="{BB962C8B-B14F-4D97-AF65-F5344CB8AC3E}">
        <p14:creationId xmlns:p14="http://schemas.microsoft.com/office/powerpoint/2010/main" val="212461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 with titl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115616" y="1772816"/>
            <a:ext cx="4908947" cy="4320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  <a:p>
            <a:endParaRPr lang="en-US"/>
          </a:p>
        </p:txBody>
      </p:sp>
      <p:sp>
        <p:nvSpPr>
          <p:cNvPr id="5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6156326" y="1772816"/>
            <a:ext cx="1872058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</a:p>
          <a:p>
            <a:endParaRPr lang="en-US"/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156327" y="4725144"/>
            <a:ext cx="1728041" cy="1368152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r">
              <a:buNone/>
              <a:defRPr sz="1400" i="1">
                <a:solidFill>
                  <a:srgbClr val="061D4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12768" cy="108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097" y="4725144"/>
            <a:ext cx="6528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27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r Grap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5616" y="5229200"/>
            <a:ext cx="6912768" cy="777209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/>
              <a:buNone/>
              <a:defRPr sz="1800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115616" y="548680"/>
            <a:ext cx="6911975" cy="647700"/>
          </a:xfr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1116013" y="1341438"/>
            <a:ext cx="6911975" cy="3671887"/>
          </a:xfr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1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w-logo-blu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686425"/>
            <a:ext cx="1516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5"/>
          <p:cNvCxnSpPr>
            <a:cxnSpLocks noChangeShapeType="1"/>
          </p:cNvCxnSpPr>
          <p:nvPr userDrawn="1"/>
        </p:nvCxnSpPr>
        <p:spPr bwMode="auto">
          <a:xfrm>
            <a:off x="7029450" y="5589588"/>
            <a:ext cx="0" cy="871537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12768" cy="108012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6013" y="1916113"/>
            <a:ext cx="6985000" cy="3241079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/>
              <a:buNone/>
              <a:defRPr sz="2400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236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r Graph Layou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uw-logo-blue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686425"/>
            <a:ext cx="15160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7029450" y="5589588"/>
            <a:ext cx="0" cy="871537"/>
          </a:xfrm>
          <a:prstGeom prst="line">
            <a:avLst/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</p:cxnSp>
      <p:sp>
        <p:nvSpPr>
          <p:cNvPr id="4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115616" y="5229200"/>
            <a:ext cx="5688632" cy="777209"/>
          </a:xfrm>
        </p:spPr>
        <p:txBody>
          <a:bodyPr/>
          <a:lstStyle>
            <a:lvl1pPr marL="0" indent="0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Arial"/>
              <a:buNone/>
              <a:defRPr sz="1800" baseline="0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115616" y="548680"/>
            <a:ext cx="6911975" cy="647700"/>
          </a:xfr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1116013" y="1341438"/>
            <a:ext cx="6911975" cy="3671887"/>
          </a:xfrm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64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rgbClr val="FFFFFF"/>
          </a:solidFill>
          <a:ln w="0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549275"/>
            <a:ext cx="6911975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6013" y="2133600"/>
            <a:ext cx="69119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0" r:id="rId2"/>
    <p:sldLayoutId id="2147483735" r:id="rId3"/>
    <p:sldLayoutId id="2147483736" r:id="rId4"/>
    <p:sldLayoutId id="2147483737" r:id="rId5"/>
    <p:sldLayoutId id="2147483738" r:id="rId6"/>
    <p:sldLayoutId id="2147483731" r:id="rId7"/>
    <p:sldLayoutId id="2147483733" r:id="rId8"/>
    <p:sldLayoutId id="2147483734" r:id="rId9"/>
    <p:sldLayoutId id="2147483739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+mj-lt"/>
          <a:ea typeface="MS PGothic" panose="020B0600070205080204" pitchFamily="34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itchFamily="34" charset="0"/>
          <a:ea typeface="MS PGothic" panose="020B0600070205080204" pitchFamily="34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itchFamily="34" charset="0"/>
          <a:ea typeface="MS PGothic" panose="020B0600070205080204" pitchFamily="34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itchFamily="34" charset="0"/>
          <a:ea typeface="MS PGothic" panose="020B0600070205080204" pitchFamily="34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04040"/>
          </a:solidFill>
          <a:latin typeface="Arial" pitchFamily="34" charset="0"/>
          <a:ea typeface="MS PGothic" panose="020B0600070205080204" pitchFamily="34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1C54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1C54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1C54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1C54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anose="05000000000000000000" pitchFamily="2" charset="2"/>
        <a:buChar char="§"/>
        <a:defRPr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anose="05000000000000000000" pitchFamily="2" charset="2"/>
        <a:buChar char="§"/>
        <a:defRPr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pitchFamily="-108" charset="-128"/>
        </a:defRPr>
      </a:lvl2pPr>
      <a:lvl3pPr marL="12001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anose="05000000000000000000" pitchFamily="2" charset="2"/>
        <a:buChar char="§"/>
        <a:defRPr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pitchFamily="-108" charset="-128"/>
        </a:defRPr>
      </a:lvl3pPr>
      <a:lvl4pPr marL="16573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anose="05000000000000000000" pitchFamily="2" charset="2"/>
        <a:buChar char="§"/>
        <a:defRPr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pitchFamily="-108" charset="-128"/>
        </a:defRPr>
      </a:lvl4pPr>
      <a:lvl5pPr marL="2114550" indent="-285750" algn="l" rtl="0" eaLnBrk="0" fontAlgn="base" hangingPunct="0">
        <a:spcBef>
          <a:spcPct val="20000"/>
        </a:spcBef>
        <a:spcAft>
          <a:spcPct val="0"/>
        </a:spcAft>
        <a:buClr>
          <a:srgbClr val="404040"/>
        </a:buClr>
        <a:buFont typeface="Wingdings" panose="05000000000000000000" pitchFamily="2" charset="2"/>
        <a:buChar char="§"/>
        <a:defRPr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F0096"/>
        </a:buClr>
        <a:buFont typeface="Arial" pitchFamily="34" charset="0"/>
        <a:buChar char="»"/>
        <a:defRPr sz="2000">
          <a:solidFill>
            <a:srgbClr val="001C5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F0096"/>
        </a:buClr>
        <a:buFont typeface="Arial" pitchFamily="34" charset="0"/>
        <a:buChar char="»"/>
        <a:defRPr sz="2000">
          <a:solidFill>
            <a:srgbClr val="001C5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F0096"/>
        </a:buClr>
        <a:buFont typeface="Arial" pitchFamily="34" charset="0"/>
        <a:buChar char="»"/>
        <a:defRPr sz="2000">
          <a:solidFill>
            <a:srgbClr val="001C5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F0096"/>
        </a:buClr>
        <a:buFont typeface="Arial" pitchFamily="34" charset="0"/>
        <a:buChar char="»"/>
        <a:defRPr sz="2000">
          <a:solidFill>
            <a:srgbClr val="001C5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cademy.ac.uk/system/files/downloads/he_academy_external_examiners_handbook_2012.pdf" TargetMode="External"/><Relationship Id="rId7" Type="http://schemas.openxmlformats.org/officeDocument/2006/relationships/hyperlink" Target="https://www.worc.ac.uk/aqu/documents/EE_handbook_final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qaa.ac.uk/docs/qaa/quality-code/chapter-b7_-external-examining.pdf?sfvrsn=2101f781_8" TargetMode="External"/><Relationship Id="rId5" Type="http://schemas.openxmlformats.org/officeDocument/2006/relationships/hyperlink" Target="file:///C:\Users\robc2\Downloads\advice-and-guidance-external-expertise.pdf" TargetMode="External"/><Relationship Id="rId4" Type="http://schemas.openxmlformats.org/officeDocument/2006/relationships/hyperlink" Target="https://www.heacademy.ac.uk/system/files/guide_to_the_process_of_academic_external_examining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Assessment and the role of the external examiner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Catriona Robinson (College Director LTQE for Arts, Education and Humanities)</a:t>
            </a:r>
          </a:p>
          <a:p>
            <a:r>
              <a:rPr lang="en-GB" dirty="0" err="1" smtClean="0"/>
              <a:t>Dr.</a:t>
            </a:r>
            <a:r>
              <a:rPr lang="en-GB" dirty="0" smtClean="0"/>
              <a:t> Marie Stowell (Director of Quality and Educational Development)</a:t>
            </a:r>
          </a:p>
          <a:p>
            <a:endParaRPr lang="en-GB" dirty="0"/>
          </a:p>
          <a:p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January ’19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802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s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906400"/>
            <a:ext cx="6458000" cy="42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01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Aims: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 understand which aspects of assessment require external examiner oversight in order to perform the external examiner role effectively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 be aware of a range of assessment evidence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 consider a range of external examiner scenarios associated with assessment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60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2390" y="1052736"/>
            <a:ext cx="6912768" cy="1080120"/>
          </a:xfrm>
        </p:spPr>
        <p:txBody>
          <a:bodyPr/>
          <a:lstStyle/>
          <a:p>
            <a:r>
              <a:rPr lang="en-GB" dirty="0" smtClean="0"/>
              <a:t>“Without conferring, your starter for 10…”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6013" y="2856154"/>
            <a:ext cx="6912371" cy="34551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aspects associated with assessment might you be involved with?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forms the evidence base?</a:t>
            </a:r>
            <a:endParaRPr lang="en-GB" dirty="0"/>
          </a:p>
        </p:txBody>
      </p:sp>
      <p:pic>
        <p:nvPicPr>
          <p:cNvPr id="1026" name="Picture 2" descr="Image result for bamber gascoig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64" y="310562"/>
            <a:ext cx="1080891" cy="128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9069"/>
            <a:ext cx="6912768" cy="1080120"/>
          </a:xfrm>
        </p:spPr>
        <p:txBody>
          <a:bodyPr/>
          <a:lstStyle/>
          <a:p>
            <a:r>
              <a:rPr lang="en-GB" dirty="0" smtClean="0"/>
              <a:t>Assessments and evidence-base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7687" y="1168762"/>
            <a:ext cx="8388626" cy="5142586"/>
          </a:xfrm>
        </p:spPr>
        <p:txBody>
          <a:bodyPr numCol="2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Approval of assessment questions or assessment </a:t>
            </a:r>
            <a:r>
              <a:rPr lang="en-GB" dirty="0" smtClean="0"/>
              <a:t>tasks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Assessment </a:t>
            </a:r>
            <a:r>
              <a:rPr lang="en-GB" dirty="0"/>
              <a:t>of exam </a:t>
            </a:r>
            <a:r>
              <a:rPr lang="en-GB" dirty="0" smtClean="0"/>
              <a:t>scripts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Assessment </a:t>
            </a:r>
            <a:r>
              <a:rPr lang="en-GB" dirty="0"/>
              <a:t>of summative course </a:t>
            </a:r>
            <a:r>
              <a:rPr lang="en-GB" dirty="0" smtClean="0"/>
              <a:t>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Assessment </a:t>
            </a:r>
            <a:r>
              <a:rPr lang="en-GB" dirty="0"/>
              <a:t>of other course work e.g. </a:t>
            </a:r>
            <a:r>
              <a:rPr lang="en-GB" dirty="0" smtClean="0"/>
              <a:t>related to professional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Assessment </a:t>
            </a:r>
            <a:r>
              <a:rPr lang="en-GB" dirty="0"/>
              <a:t>of </a:t>
            </a:r>
            <a:r>
              <a:rPr lang="en-GB" dirty="0" smtClean="0"/>
              <a:t>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Attendance </a:t>
            </a:r>
            <a:r>
              <a:rPr lang="en-GB" dirty="0"/>
              <a:t>at exam board to verify assessment grades/outcomes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Assessment and curriculum design including assessment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Commentary on assessment and use of assessment criteria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Discussion with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examiners advise and scrutinise…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assessment </a:t>
            </a:r>
            <a:r>
              <a:rPr lang="en-GB" b="1" dirty="0"/>
              <a:t>aims</a:t>
            </a:r>
            <a:r>
              <a:rPr lang="en-GB" dirty="0"/>
              <a:t> and </a:t>
            </a:r>
            <a:r>
              <a:rPr lang="en-GB" b="1" dirty="0"/>
              <a:t>objectives</a:t>
            </a:r>
            <a:r>
              <a:rPr lang="en-GB" dirty="0"/>
              <a:t> </a:t>
            </a:r>
            <a:r>
              <a:rPr lang="en-GB" dirty="0" smtClean="0"/>
              <a:t>to confirm that they are </a:t>
            </a:r>
            <a:r>
              <a:rPr lang="en-GB" dirty="0"/>
              <a:t>appropriate,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b="1" dirty="0" smtClean="0"/>
              <a:t>purpose</a:t>
            </a:r>
            <a:r>
              <a:rPr lang="en-GB" dirty="0" smtClean="0"/>
              <a:t> of assessment to ensure that they </a:t>
            </a:r>
            <a:r>
              <a:rPr lang="en-GB" dirty="0"/>
              <a:t>are </a:t>
            </a:r>
            <a:r>
              <a:rPr lang="en-GB" b="1" dirty="0"/>
              <a:t>clearly articulated </a:t>
            </a:r>
            <a:r>
              <a:rPr lang="en-GB" dirty="0"/>
              <a:t>and </a:t>
            </a:r>
            <a:r>
              <a:rPr lang="en-GB" b="1" dirty="0"/>
              <a:t>understood</a:t>
            </a:r>
            <a:r>
              <a:rPr lang="en-GB" dirty="0"/>
              <a:t>,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assessment </a:t>
            </a:r>
            <a:r>
              <a:rPr lang="en-GB" b="1" dirty="0"/>
              <a:t>load</a:t>
            </a:r>
            <a:r>
              <a:rPr lang="en-GB" dirty="0"/>
              <a:t> </a:t>
            </a:r>
            <a:r>
              <a:rPr lang="en-GB" dirty="0" smtClean="0"/>
              <a:t>to ensure that it is </a:t>
            </a:r>
            <a:r>
              <a:rPr lang="en-GB" b="1" dirty="0"/>
              <a:t>appropriate</a:t>
            </a:r>
            <a:r>
              <a:rPr lang="en-GB" dirty="0"/>
              <a:t> and </a:t>
            </a:r>
            <a:r>
              <a:rPr lang="en-GB" dirty="0" smtClean="0"/>
              <a:t>assessments are properly </a:t>
            </a:r>
            <a:r>
              <a:rPr lang="en-GB" dirty="0"/>
              <a:t>and </a:t>
            </a:r>
            <a:r>
              <a:rPr lang="en-GB" b="1" dirty="0"/>
              <a:t>impartially</a:t>
            </a:r>
            <a:r>
              <a:rPr lang="en-GB" dirty="0"/>
              <a:t> </a:t>
            </a:r>
            <a:r>
              <a:rPr lang="en-GB" dirty="0" smtClean="0"/>
              <a:t>conducted.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6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each of the scenarios </a:t>
            </a:r>
          </a:p>
          <a:p>
            <a:r>
              <a:rPr lang="en-US" sz="2800" dirty="0" smtClean="0"/>
              <a:t>Identify the key issues</a:t>
            </a:r>
          </a:p>
          <a:p>
            <a:r>
              <a:rPr lang="en-US" sz="2800" dirty="0" smtClean="0"/>
              <a:t>What possible lines of action might you take?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5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 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Consistency of feedback</a:t>
            </a:r>
          </a:p>
          <a:p>
            <a:r>
              <a:rPr lang="en-GB" sz="2400" dirty="0" smtClean="0"/>
              <a:t>Timeliness of feedback</a:t>
            </a:r>
          </a:p>
          <a:p>
            <a:r>
              <a:rPr lang="en-GB" sz="2400" dirty="0" smtClean="0"/>
              <a:t>Use and timely sharing of assessment criteria with students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15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6013" y="1236075"/>
            <a:ext cx="6912371" cy="3997384"/>
          </a:xfrm>
        </p:spPr>
        <p:txBody>
          <a:bodyPr/>
          <a:lstStyle/>
          <a:p>
            <a:r>
              <a:rPr lang="en-GB" dirty="0" smtClean="0"/>
              <a:t>You will come with your own philosophical perspective on assessment: 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Increasingly, as </a:t>
            </a:r>
            <a:r>
              <a:rPr lang="en-GB" dirty="0" smtClean="0"/>
              <a:t>[your] </a:t>
            </a:r>
            <a:r>
              <a:rPr lang="en-GB" dirty="0"/>
              <a:t>role becomes </a:t>
            </a:r>
            <a:r>
              <a:rPr lang="en-GB" dirty="0" smtClean="0"/>
              <a:t>… formalised</a:t>
            </a:r>
            <a:r>
              <a:rPr lang="en-GB" dirty="0"/>
              <a:t>, it has less to do with </a:t>
            </a:r>
            <a:r>
              <a:rPr lang="en-GB" dirty="0" smtClean="0"/>
              <a:t>… </a:t>
            </a:r>
            <a:r>
              <a:rPr lang="en-GB" dirty="0"/>
              <a:t>‘personal beliefs’ </a:t>
            </a:r>
            <a:r>
              <a:rPr lang="en-GB" dirty="0" smtClean="0"/>
              <a:t>… </a:t>
            </a:r>
            <a:r>
              <a:rPr lang="en-GB" dirty="0"/>
              <a:t>and more to do with the expectations, requirements, rules and regulations as defined by the employing </a:t>
            </a:r>
            <a:r>
              <a:rPr lang="en-GB" dirty="0" smtClean="0"/>
              <a:t>institution. (Jackson 2005)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7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603" y="509516"/>
            <a:ext cx="6911975" cy="1354138"/>
          </a:xfrm>
        </p:spPr>
        <p:txBody>
          <a:bodyPr/>
          <a:lstStyle/>
          <a:p>
            <a:r>
              <a:rPr lang="en-GB" dirty="0" smtClean="0"/>
              <a:t>Further information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3" y="2204553"/>
            <a:ext cx="8354986" cy="2808288"/>
          </a:xfrm>
        </p:spPr>
        <p:txBody>
          <a:bodyPr/>
          <a:lstStyle/>
          <a:p>
            <a:r>
              <a:rPr lang="en-US" sz="2400" dirty="0"/>
              <a:t>HEA (2012) </a:t>
            </a:r>
            <a:r>
              <a:rPr lang="en-US" sz="2400" dirty="0">
                <a:hlinkClick r:id="rId3"/>
              </a:rPr>
              <a:t>A Handbook for External Examining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Jackson, N., (2005) </a:t>
            </a:r>
            <a:r>
              <a:rPr lang="en-US" sz="2400" dirty="0" smtClean="0">
                <a:hlinkClick r:id="rId4"/>
              </a:rPr>
              <a:t>Guide to the Process of External Examining</a:t>
            </a:r>
            <a:r>
              <a:rPr lang="en-US" sz="2400" dirty="0" smtClean="0"/>
              <a:t>. </a:t>
            </a:r>
            <a:r>
              <a:rPr lang="en-US" sz="2400" dirty="0"/>
              <a:t>HEA. </a:t>
            </a:r>
            <a:endParaRPr lang="en-US" sz="2400" dirty="0" smtClean="0"/>
          </a:p>
          <a:p>
            <a:r>
              <a:rPr lang="en-US" sz="2400" dirty="0" smtClean="0"/>
              <a:t>QAA (2018) </a:t>
            </a:r>
            <a:r>
              <a:rPr lang="en-GB" sz="2400" dirty="0">
                <a:hlinkClick r:id="rId5" action="ppaction://hlinkfile"/>
              </a:rPr>
              <a:t>UK Quality Code for Higher Education Advice and Guidance External </a:t>
            </a:r>
            <a:r>
              <a:rPr lang="en-GB" sz="2400" dirty="0" smtClean="0">
                <a:hlinkClick r:id="rId5" action="ppaction://hlinkfile"/>
              </a:rPr>
              <a:t>Expertise</a:t>
            </a:r>
            <a:r>
              <a:rPr lang="en-GB" sz="2400" dirty="0" smtClean="0"/>
              <a:t>.</a:t>
            </a:r>
            <a:endParaRPr lang="en-US" sz="2400" dirty="0" smtClean="0"/>
          </a:p>
          <a:p>
            <a:r>
              <a:rPr lang="en-US" sz="2400" dirty="0" smtClean="0"/>
              <a:t>QAA (2011) Quality </a:t>
            </a:r>
            <a:r>
              <a:rPr lang="en-US" sz="2400" dirty="0"/>
              <a:t>Code </a:t>
            </a:r>
            <a:r>
              <a:rPr lang="en-US" sz="2400" dirty="0" smtClean="0"/>
              <a:t>Chapter </a:t>
            </a:r>
            <a:r>
              <a:rPr lang="en-US" sz="2400" dirty="0"/>
              <a:t>B7: </a:t>
            </a:r>
            <a:r>
              <a:rPr lang="en-US" sz="2400" dirty="0">
                <a:hlinkClick r:id="rId6"/>
              </a:rPr>
              <a:t>External </a:t>
            </a:r>
            <a:r>
              <a:rPr lang="en-US" sz="2400" dirty="0" smtClean="0">
                <a:hlinkClick r:id="rId6"/>
              </a:rPr>
              <a:t>Examining </a:t>
            </a:r>
            <a:endParaRPr lang="en-US" sz="2400" dirty="0" smtClean="0"/>
          </a:p>
          <a:p>
            <a:r>
              <a:rPr lang="en-US" sz="2400" dirty="0" smtClean="0"/>
              <a:t>University </a:t>
            </a:r>
            <a:r>
              <a:rPr lang="en-US" sz="2400" dirty="0"/>
              <a:t>of Worcester (2018) </a:t>
            </a:r>
            <a:r>
              <a:rPr lang="en-US" sz="2400" dirty="0">
                <a:hlinkClick r:id="rId7"/>
              </a:rPr>
              <a:t>External Examiners Handbook</a:t>
            </a:r>
            <a:r>
              <a:rPr lang="en-US" sz="2400" dirty="0"/>
              <a:t>. </a:t>
            </a:r>
            <a:endParaRPr lang="en-GB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704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I.1db.Sept08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OI.1db.Sept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I.1db.Sept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I.1db.Sept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I.1db.Sept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I.1db.Sept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I.1db.Sept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I.1db.Sept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I.1db.Sept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I.1db.Sept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I.1db.Sept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I.1db.Sept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I.1db.Sept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448</Words>
  <Application>Microsoft Office PowerPoint</Application>
  <PresentationFormat>On-screen Show (4:3)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MS PGothic</vt:lpstr>
      <vt:lpstr>Arial</vt:lpstr>
      <vt:lpstr>Wingdings</vt:lpstr>
      <vt:lpstr>HOI.1db.Sept08</vt:lpstr>
      <vt:lpstr>Assessment and the role of the external examiner</vt:lpstr>
      <vt:lpstr>Aims:</vt:lpstr>
      <vt:lpstr>“Without conferring, your starter for 10…”</vt:lpstr>
      <vt:lpstr>Assessments and evidence-base</vt:lpstr>
      <vt:lpstr>External examiners advise and scrutinise…</vt:lpstr>
      <vt:lpstr>Scenarios</vt:lpstr>
      <vt:lpstr>Feedback on…</vt:lpstr>
      <vt:lpstr>PowerPoint Presentation</vt:lpstr>
      <vt:lpstr>Further information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in Society A University Contribution</dc:title>
  <dc:creator>John Coleman</dc:creator>
  <cp:lastModifiedBy>Catriona Robinson</cp:lastModifiedBy>
  <cp:revision>54</cp:revision>
  <cp:lastPrinted>2019-01-10T09:47:42Z</cp:lastPrinted>
  <dcterms:modified xsi:type="dcterms:W3CDTF">2019-01-10T09:48:44Z</dcterms:modified>
</cp:coreProperties>
</file>