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7" r:id="rId2"/>
    <p:sldId id="265" r:id="rId3"/>
    <p:sldId id="261" r:id="rId4"/>
    <p:sldId id="256" r:id="rId5"/>
    <p:sldId id="257" r:id="rId6"/>
    <p:sldId id="266" r:id="rId7"/>
    <p:sldId id="258" r:id="rId8"/>
    <p:sldId id="259" r:id="rId9"/>
    <p:sldId id="260" r:id="rId10"/>
    <p:sldId id="263" r:id="rId11"/>
    <p:sldId id="264" r:id="rId12"/>
    <p:sldId id="262"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628" autoAdjust="0"/>
  </p:normalViewPr>
  <p:slideViewPr>
    <p:cSldViewPr snapToGrid="0">
      <p:cViewPr varScale="1">
        <p:scale>
          <a:sx n="86" d="100"/>
          <a:sy n="86" d="100"/>
        </p:scale>
        <p:origin x="324" y="84"/>
      </p:cViewPr>
      <p:guideLst>
        <p:guide orient="horz" pos="2160"/>
        <p:guide pos="3840"/>
      </p:guideLst>
    </p:cSldViewPr>
  </p:slideViewPr>
  <p:notesTextViewPr>
    <p:cViewPr>
      <p:scale>
        <a:sx n="1" d="1"/>
        <a:sy n="1" d="1"/>
      </p:scale>
      <p:origin x="0" y="0"/>
    </p:cViewPr>
  </p:notesTextViewPr>
  <p:notesViewPr>
    <p:cSldViewPr snapToGrid="0">
      <p:cViewPr>
        <p:scale>
          <a:sx n="90" d="100"/>
          <a:sy n="90" d="100"/>
        </p:scale>
        <p:origin x="-1794"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CAFB6BB-75DF-495B-9F04-93CE0C8631E4}" type="datetimeFigureOut">
              <a:rPr lang="en-GB" smtClean="0"/>
              <a:t>22/01/2018</a:t>
            </a:fld>
            <a:endParaRPr lang="en-GB"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468FA39-F9E7-48C5-9E21-C7075739B674}" type="slidenum">
              <a:rPr lang="en-GB" smtClean="0"/>
              <a:t>‹#›</a:t>
            </a:fld>
            <a:endParaRPr lang="en-GB" dirty="0"/>
          </a:p>
        </p:txBody>
      </p:sp>
    </p:spTree>
    <p:extLst>
      <p:ext uri="{BB962C8B-B14F-4D97-AF65-F5344CB8AC3E}">
        <p14:creationId xmlns:p14="http://schemas.microsoft.com/office/powerpoint/2010/main" val="193401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AF3046B-3A3D-40F3-9A71-B9AE72CAB84F}" type="datetimeFigureOut">
              <a:rPr lang="en-GB" smtClean="0"/>
              <a:t>22/01/2018</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4BB3E91-6A2C-416B-9A24-8597C4B3744F}" type="slidenum">
              <a:rPr lang="en-GB" smtClean="0"/>
              <a:t>‹#›</a:t>
            </a:fld>
            <a:endParaRPr lang="en-GB" dirty="0"/>
          </a:p>
        </p:txBody>
      </p:sp>
    </p:spTree>
    <p:extLst>
      <p:ext uri="{BB962C8B-B14F-4D97-AF65-F5344CB8AC3E}">
        <p14:creationId xmlns:p14="http://schemas.microsoft.com/office/powerpoint/2010/main" val="352294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BB3E91-6A2C-416B-9A24-8597C4B3744F}" type="slidenum">
              <a:rPr lang="en-GB" smtClean="0"/>
              <a:t>1</a:t>
            </a:fld>
            <a:endParaRPr lang="en-GB" dirty="0"/>
          </a:p>
        </p:txBody>
      </p:sp>
    </p:spTree>
    <p:extLst>
      <p:ext uri="{BB962C8B-B14F-4D97-AF65-F5344CB8AC3E}">
        <p14:creationId xmlns:p14="http://schemas.microsoft.com/office/powerpoint/2010/main" val="2144046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agreed a position for Cert HE and Dip HE that does not involve setting out learning outcomes … simply that the student must have passed sufficient credit for the award and that this includes the M modules. </a:t>
            </a:r>
          </a:p>
          <a:p>
            <a:endParaRPr lang="en-GB" dirty="0"/>
          </a:p>
          <a:p>
            <a:r>
              <a:rPr lang="en-GB" dirty="0" smtClean="0"/>
              <a:t>The standard text must be included if you have exit awards for Cert HE and Dip HE.</a:t>
            </a:r>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10</a:t>
            </a:fld>
            <a:endParaRPr lang="en-GB" dirty="0"/>
          </a:p>
        </p:txBody>
      </p:sp>
    </p:spTree>
    <p:extLst>
      <p:ext uri="{BB962C8B-B14F-4D97-AF65-F5344CB8AC3E}">
        <p14:creationId xmlns:p14="http://schemas.microsoft.com/office/powerpoint/2010/main" val="3588323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pPr marL="228600" indent="-228600">
              <a:buFont typeface="+mj-lt"/>
              <a:buAutoNum type="arabicPeriod"/>
            </a:pPr>
            <a:r>
              <a:rPr lang="en-GB" dirty="0" smtClean="0"/>
              <a:t>Be clear about purpose of IM, how it ‘adds value’ and any recruitment risks</a:t>
            </a:r>
          </a:p>
          <a:p>
            <a:pPr marL="228600" indent="-228600">
              <a:buFont typeface="+mj-lt"/>
              <a:buAutoNum type="arabicPeriod"/>
            </a:pPr>
            <a:r>
              <a:rPr lang="en-GB" dirty="0" smtClean="0"/>
              <a:t>The preferred model for UW IM courses is to build a level 7 programme on to an existing successfully recruiting BA/BSc (Hons) programme, through the possibility of a combination of internship, placement activity, research based learning and taught modules.</a:t>
            </a:r>
          </a:p>
          <a:p>
            <a:pPr marL="228600" indent="-228600">
              <a:buFont typeface="+mj-lt"/>
              <a:buAutoNum type="arabicPeriod"/>
            </a:pPr>
            <a:r>
              <a:rPr lang="en-GB" dirty="0" smtClean="0"/>
              <a:t>If there is an existing ‘free-standing’ MA/MSc etc, the IM level 7 must be distinct from this – although some modules can be shared. </a:t>
            </a:r>
          </a:p>
          <a:p>
            <a:pPr marL="228600" indent="-228600">
              <a:buFont typeface="+mj-lt"/>
              <a:buAutoNum type="arabicPeriod"/>
            </a:pPr>
            <a:r>
              <a:rPr lang="en-GB" dirty="0" smtClean="0"/>
              <a:t>Note:  there are differences in the fee/loans for IM  and for MA/MSc, so if there are similar/alternative routes to Masters in a subject area students should be appropriately advised.</a:t>
            </a:r>
          </a:p>
          <a:p>
            <a:pPr marL="228600" indent="-228600">
              <a:buFont typeface="+mj-lt"/>
              <a:buAutoNum type="arabicPeriod"/>
            </a:pPr>
            <a:r>
              <a:rPr lang="en-GB" dirty="0" smtClean="0"/>
              <a:t>You MUST use the FHEQ Masters qualification descriptor to inform the learning outcomes for the IM  level 7.</a:t>
            </a:r>
          </a:p>
          <a:p>
            <a:pPr marL="228600" indent="-228600">
              <a:buFont typeface="+mj-lt"/>
              <a:buAutoNum type="arabicPeriod"/>
            </a:pPr>
            <a:r>
              <a:rPr lang="en-GB" dirty="0" smtClean="0"/>
              <a:t>All IM must take and pass a dissertation or other substantial piece of independent work to be eligible for a Masters award.</a:t>
            </a:r>
          </a:p>
          <a:p>
            <a:endParaRPr lang="en-GB" dirty="0"/>
          </a:p>
          <a:p>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11</a:t>
            </a:fld>
            <a:endParaRPr lang="en-GB" dirty="0"/>
          </a:p>
        </p:txBody>
      </p:sp>
    </p:spTree>
    <p:extLst>
      <p:ext uri="{BB962C8B-B14F-4D97-AF65-F5344CB8AC3E}">
        <p14:creationId xmlns:p14="http://schemas.microsoft.com/office/powerpoint/2010/main" val="6984131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agreed a position for Joint awards that does not involve setting out the learning outcomes separately for each pathway, and hence the standard text should be included in the programme specification.</a:t>
            </a:r>
          </a:p>
          <a:p>
            <a:endParaRPr lang="en-GB" dirty="0"/>
          </a:p>
          <a:p>
            <a:r>
              <a:rPr lang="en-GB" dirty="0" smtClean="0"/>
              <a:t>It is, however, important to ensure that the available modules for each pathway are specified in such a way at  levels 5 and 6 to ensure a student takes modules that justify the subject being included in the award title.</a:t>
            </a:r>
          </a:p>
          <a:p>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12</a:t>
            </a:fld>
            <a:endParaRPr lang="en-GB" dirty="0"/>
          </a:p>
        </p:txBody>
      </p:sp>
    </p:spTree>
    <p:extLst>
      <p:ext uri="{BB962C8B-B14F-4D97-AF65-F5344CB8AC3E}">
        <p14:creationId xmlns:p14="http://schemas.microsoft.com/office/powerpoint/2010/main" val="3482054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2</a:t>
            </a:fld>
            <a:endParaRPr lang="en-GB" dirty="0"/>
          </a:p>
        </p:txBody>
      </p:sp>
    </p:spTree>
    <p:extLst>
      <p:ext uri="{BB962C8B-B14F-4D97-AF65-F5344CB8AC3E}">
        <p14:creationId xmlns:p14="http://schemas.microsoft.com/office/powerpoint/2010/main" val="4192587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3</a:t>
            </a:fld>
            <a:endParaRPr lang="en-GB" dirty="0"/>
          </a:p>
        </p:txBody>
      </p:sp>
    </p:spTree>
    <p:extLst>
      <p:ext uri="{BB962C8B-B14F-4D97-AF65-F5344CB8AC3E}">
        <p14:creationId xmlns:p14="http://schemas.microsoft.com/office/powerpoint/2010/main" val="458883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smtClean="0"/>
              <a:t>FHEQ provides a benchmark for setting standards – specifies the general criteria for an award at a particular level – use the language of the descriptor in writing the learning outcomes</a:t>
            </a:r>
          </a:p>
          <a:p>
            <a:pPr marL="228600" indent="-228600">
              <a:buFont typeface="+mj-lt"/>
              <a:buAutoNum type="arabicPeriod"/>
            </a:pPr>
            <a:r>
              <a:rPr lang="en-GB" dirty="0" smtClean="0"/>
              <a:t>Subject benchmark statement provides a benchmark for setting standards and designing a curriculum in specific subject in terms of scope, content, learning and teaching, and outcomes at threshold (and sometimes typical) levels</a:t>
            </a:r>
          </a:p>
          <a:p>
            <a:pPr marL="228600" indent="-228600">
              <a:buFont typeface="+mj-lt"/>
              <a:buAutoNum type="arabicPeriod"/>
            </a:pPr>
            <a:r>
              <a:rPr lang="en-GB" dirty="0" smtClean="0"/>
              <a:t>Characteristics statements set out expectations for courses of a particular type – sets framework for design</a:t>
            </a:r>
          </a:p>
          <a:p>
            <a:pPr marL="228600" indent="-228600">
              <a:buFont typeface="+mj-lt"/>
              <a:buAutoNum type="arabicPeriod"/>
            </a:pPr>
            <a:r>
              <a:rPr lang="en-GB" dirty="0" smtClean="0"/>
              <a:t>PSRB requirements for professional training courses </a:t>
            </a:r>
          </a:p>
          <a:p>
            <a:pPr marL="228600" indent="-228600">
              <a:buFont typeface="+mj-lt"/>
              <a:buAutoNum type="arabicPeriod"/>
            </a:pPr>
            <a:r>
              <a:rPr lang="en-GB" dirty="0" smtClean="0"/>
              <a:t>UW Curriculum design policy sets out general principles for design of UW courses in terms of credit principles and curriculum themes</a:t>
            </a:r>
          </a:p>
          <a:p>
            <a:pPr marL="228600" indent="-228600">
              <a:buFont typeface="+mj-lt"/>
              <a:buAutoNum type="arabicPeriod"/>
            </a:pPr>
            <a:r>
              <a:rPr lang="en-GB" dirty="0" smtClean="0"/>
              <a:t>UW Principles for ….. Guidance documents for design of Hons degrees, FDs, and writing learning outcomes and  assessment criteria</a:t>
            </a:r>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4</a:t>
            </a:fld>
            <a:endParaRPr lang="en-GB" dirty="0"/>
          </a:p>
        </p:txBody>
      </p:sp>
    </p:spTree>
    <p:extLst>
      <p:ext uri="{BB962C8B-B14F-4D97-AF65-F5344CB8AC3E}">
        <p14:creationId xmlns:p14="http://schemas.microsoft.com/office/powerpoint/2010/main" val="3928170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62691"/>
            <a:ext cx="5953125" cy="3349625"/>
          </a:xfrm>
        </p:spPr>
      </p:sp>
      <p:sp>
        <p:nvSpPr>
          <p:cNvPr id="3" name="Notes Placeholder 2"/>
          <p:cNvSpPr>
            <a:spLocks noGrp="1"/>
          </p:cNvSpPr>
          <p:nvPr>
            <p:ph type="body" idx="1"/>
          </p:nvPr>
        </p:nvSpPr>
        <p:spPr/>
        <p:txBody>
          <a:bodyPr/>
          <a:lstStyle/>
          <a:p>
            <a:pPr marL="228600" indent="-228600">
              <a:buFont typeface="+mj-lt"/>
              <a:buAutoNum type="arabicPeriod"/>
            </a:pPr>
            <a:r>
              <a:rPr lang="en-GB" dirty="0" smtClean="0"/>
              <a:t>Good course learning outcomes – what students will know and be able to do on successful completion of the course (informed by the reference points) - will set the framework for the design and delivery of the course and will define the standards of achievement expected.</a:t>
            </a:r>
          </a:p>
          <a:p>
            <a:pPr marL="228600" indent="-228600">
              <a:buFont typeface="+mj-lt"/>
              <a:buAutoNum type="arabicPeriod"/>
            </a:pPr>
            <a:r>
              <a:rPr lang="en-GB" dirty="0" smtClean="0"/>
              <a:t>Ideal process: agree the learning outcomes – decide the assessment strategy in broad terms – set out the course structure in terms of modules – agree the learning and teaching strategy for the course – revise and tweak all elements – ensure constructive alignment – write the modules and the programme specification</a:t>
            </a:r>
          </a:p>
          <a:p>
            <a:pPr marL="228600" indent="-228600">
              <a:buFont typeface="+mj-lt"/>
              <a:buAutoNum type="arabicPeriod"/>
            </a:pPr>
            <a:r>
              <a:rPr lang="en-GB" dirty="0" smtClean="0"/>
              <a:t>Iterative process: draft the learning outcomes – identify the modules for each level of the award – map the assessments – review alignment – make modifications in terms of modules and/or assessment and/or course learning outcomes – agree approach to learning and teaching and assessment strategy</a:t>
            </a:r>
          </a:p>
          <a:p>
            <a:pPr marL="228600" indent="-228600">
              <a:buFont typeface="+mj-lt"/>
              <a:buAutoNum type="arabicPeriod"/>
            </a:pPr>
            <a:r>
              <a:rPr lang="en-GB" dirty="0" smtClean="0"/>
              <a:t>Practical advice for writing learning outcomes:</a:t>
            </a:r>
          </a:p>
          <a:p>
            <a:pPr marL="446088" indent="-180975">
              <a:buFont typeface="Arial" panose="020B0604020202020204" pitchFamily="34" charset="0"/>
              <a:buChar char="•"/>
            </a:pPr>
            <a:r>
              <a:rPr lang="en-GB" dirty="0" smtClean="0"/>
              <a:t>10 – 16 separate outcomes </a:t>
            </a:r>
          </a:p>
          <a:p>
            <a:pPr marL="446088" indent="-180975">
              <a:buFont typeface="Arial" panose="020B0604020202020204" pitchFamily="34" charset="0"/>
              <a:buChar char="•"/>
            </a:pPr>
            <a:r>
              <a:rPr lang="en-GB" dirty="0" smtClean="0"/>
              <a:t>If use sub-headings think about where you position outcomes</a:t>
            </a:r>
          </a:p>
          <a:p>
            <a:pPr marL="446088" indent="-180975">
              <a:buFont typeface="Arial" panose="020B0604020202020204" pitchFamily="34" charset="0"/>
              <a:buChar char="•"/>
            </a:pPr>
            <a:r>
              <a:rPr lang="en-GB" dirty="0"/>
              <a:t>Don’t write learning outcomes too </a:t>
            </a:r>
            <a:r>
              <a:rPr lang="en-GB" dirty="0" smtClean="0"/>
              <a:t>generically (so could be an award in anything)</a:t>
            </a:r>
          </a:p>
          <a:p>
            <a:pPr marL="446088" indent="-180975">
              <a:buFont typeface="Arial" panose="020B0604020202020204" pitchFamily="34" charset="0"/>
              <a:buChar char="•"/>
            </a:pPr>
            <a:r>
              <a:rPr lang="en-GB" dirty="0" smtClean="0"/>
              <a:t>Ensure outcomes cover the course USP</a:t>
            </a:r>
            <a:endParaRPr lang="en-GB" dirty="0"/>
          </a:p>
          <a:p>
            <a:pPr marL="446088" indent="-180975">
              <a:buFont typeface="Arial" panose="020B0604020202020204" pitchFamily="34" charset="0"/>
              <a:buChar char="•"/>
            </a:pPr>
            <a:r>
              <a:rPr lang="en-GB" dirty="0" smtClean="0"/>
              <a:t>Write skills based learning outcomes to reflect level of award </a:t>
            </a:r>
          </a:p>
          <a:p>
            <a:pPr marL="446088" indent="-180975">
              <a:buFont typeface="Arial" panose="020B0604020202020204" pitchFamily="34" charset="0"/>
              <a:buChar char="•"/>
            </a:pPr>
            <a:r>
              <a:rPr lang="en-GB" dirty="0" smtClean="0"/>
              <a:t>Don’t include things that are not directly </a:t>
            </a:r>
            <a:r>
              <a:rPr lang="en-GB" dirty="0" err="1" smtClean="0"/>
              <a:t>summatively</a:t>
            </a:r>
            <a:r>
              <a:rPr lang="en-GB" dirty="0" smtClean="0"/>
              <a:t> assessed</a:t>
            </a:r>
          </a:p>
          <a:p>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5</a:t>
            </a:fld>
            <a:endParaRPr lang="en-GB" dirty="0"/>
          </a:p>
        </p:txBody>
      </p:sp>
    </p:spTree>
    <p:extLst>
      <p:ext uri="{BB962C8B-B14F-4D97-AF65-F5344CB8AC3E}">
        <p14:creationId xmlns:p14="http://schemas.microsoft.com/office/powerpoint/2010/main" val="2872710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6</a:t>
            </a:fld>
            <a:endParaRPr lang="en-GB" dirty="0"/>
          </a:p>
        </p:txBody>
      </p:sp>
    </p:spTree>
    <p:extLst>
      <p:ext uri="{BB962C8B-B14F-4D97-AF65-F5344CB8AC3E}">
        <p14:creationId xmlns:p14="http://schemas.microsoft.com/office/powerpoint/2010/main" val="2070550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smtClean="0"/>
              <a:t>Good course design = a challenging, engaging and stimulating student learning experience – needs to be thought through</a:t>
            </a:r>
          </a:p>
          <a:p>
            <a:pPr marL="228600" indent="-228600">
              <a:buFont typeface="+mj-lt"/>
              <a:buAutoNum type="arabicPeriod"/>
            </a:pPr>
            <a:r>
              <a:rPr lang="en-GB" dirty="0" smtClean="0"/>
              <a:t>Good course design focuses on coherence, progression and alignment across modules – a good course is more than the sum of its parts. Is the course a set of discrete learning experiences based on individual modules, or is the course a coherent whole where learning development is planned and progressive?</a:t>
            </a:r>
          </a:p>
          <a:p>
            <a:pPr marL="228600" indent="-228600">
              <a:buFont typeface="+mj-lt"/>
              <a:buAutoNum type="arabicPeriod"/>
            </a:pPr>
            <a:r>
              <a:rPr lang="en-GB" dirty="0" smtClean="0"/>
              <a:t>Is the development of higher order skills left to chance or planned and supported?</a:t>
            </a:r>
          </a:p>
          <a:p>
            <a:pPr marL="228600" indent="-228600">
              <a:buFont typeface="+mj-lt"/>
              <a:buAutoNum type="arabicPeriod"/>
            </a:pPr>
            <a:endParaRPr lang="en-GB" dirty="0"/>
          </a:p>
          <a:p>
            <a:pPr marL="228600" indent="-228600">
              <a:buFont typeface="+mj-lt"/>
              <a:buAutoNum type="arabicPeriod"/>
            </a:pPr>
            <a:r>
              <a:rPr lang="en-GB" dirty="0" smtClean="0"/>
              <a:t>Things to think about (and possibly reflect in the course design)</a:t>
            </a:r>
          </a:p>
          <a:p>
            <a:pPr marL="446088" indent="-180975">
              <a:buFontTx/>
              <a:buChar char="-"/>
            </a:pPr>
            <a:r>
              <a:rPr lang="en-GB" dirty="0" smtClean="0"/>
              <a:t>Role of personal academic  tutoring (all evidence suggests it works best when embedded in academic programme; embedded means relevant, aligned, scheduled, clear purpose, valued as part of the learning programmes for students)</a:t>
            </a:r>
          </a:p>
          <a:p>
            <a:pPr marL="446088" indent="-180975">
              <a:buFontTx/>
              <a:buChar char="-"/>
            </a:pPr>
            <a:r>
              <a:rPr lang="en-GB" dirty="0" smtClean="0"/>
              <a:t>What skills and capabilities underpin success in the course – how are all students stretched, and how are all students supported to acquire the skills and capabilities?</a:t>
            </a:r>
          </a:p>
          <a:p>
            <a:pPr marL="446088" indent="-180975">
              <a:buFontTx/>
              <a:buChar char="-"/>
            </a:pPr>
            <a:r>
              <a:rPr lang="en-GB" dirty="0" smtClean="0"/>
              <a:t>How is the development of employability embedded across the course and how are students prepared for getting highly skilled jobs?</a:t>
            </a:r>
          </a:p>
          <a:p>
            <a:pPr marL="446088" indent="-180975">
              <a:buFontTx/>
              <a:buChar char="-"/>
            </a:pPr>
            <a:r>
              <a:rPr lang="en-GB" dirty="0" smtClean="0"/>
              <a:t>Research informed teaching … of various kinds </a:t>
            </a:r>
          </a:p>
          <a:p>
            <a:endParaRPr lang="en-GB" dirty="0"/>
          </a:p>
          <a:p>
            <a:r>
              <a:rPr lang="en-GB" dirty="0" smtClean="0"/>
              <a:t>The development of student digital capabilities should be explicitly considered and reflected in learning outcomes. </a:t>
            </a: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7</a:t>
            </a:fld>
            <a:endParaRPr lang="en-GB" dirty="0"/>
          </a:p>
        </p:txBody>
      </p:sp>
    </p:spTree>
    <p:extLst>
      <p:ext uri="{BB962C8B-B14F-4D97-AF65-F5344CB8AC3E}">
        <p14:creationId xmlns:p14="http://schemas.microsoft.com/office/powerpoint/2010/main" val="1044863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smtClean="0"/>
              <a:t>Learning outcomes should be written at the exit level of the award (therefore focus will be on how these are assessed at exit level)</a:t>
            </a:r>
          </a:p>
          <a:p>
            <a:pPr marL="228600" indent="-228600">
              <a:buFont typeface="+mj-lt"/>
              <a:buAutoNum type="arabicPeriod"/>
            </a:pPr>
            <a:r>
              <a:rPr lang="en-GB" dirty="0" smtClean="0"/>
              <a:t>If you find you are listing lots of modules against a learning outcome consider:</a:t>
            </a:r>
          </a:p>
          <a:p>
            <a:pPr marL="446088" indent="-180975">
              <a:buFont typeface="Arial" panose="020B0604020202020204" pitchFamily="34" charset="0"/>
              <a:buChar char="•"/>
            </a:pPr>
            <a:r>
              <a:rPr lang="en-GB" dirty="0" smtClean="0"/>
              <a:t>Does this mean the learning outcomes are not directly assessed (consider deleting or re-drafting it)</a:t>
            </a:r>
          </a:p>
          <a:p>
            <a:pPr marL="446088" indent="-180975">
              <a:buFont typeface="Arial" panose="020B0604020202020204" pitchFamily="34" charset="0"/>
              <a:buChar char="•"/>
            </a:pPr>
            <a:r>
              <a:rPr lang="en-GB" dirty="0" smtClean="0"/>
              <a:t>If it is genuinely important and assessed through multiple modules consider stating ‘all modules’ or ‘all M modules’ or ‘all O modules’</a:t>
            </a:r>
          </a:p>
          <a:p>
            <a:pPr marL="446088" indent="-180975">
              <a:buFont typeface="Arial" panose="020B0604020202020204" pitchFamily="34" charset="0"/>
              <a:buChar char="•"/>
            </a:pPr>
            <a:r>
              <a:rPr lang="en-GB" dirty="0" smtClean="0"/>
              <a:t>Focus more directly on the assessment strategy for the course and the module/s – if the learning outcome is important where is it being assessed (assessment mode may have significant impact)</a:t>
            </a:r>
          </a:p>
          <a:p>
            <a:pPr marL="171450" indent="-171450">
              <a:buFontTx/>
              <a:buChar char="-"/>
            </a:pPr>
            <a:endParaRPr lang="en-GB" dirty="0"/>
          </a:p>
          <a:p>
            <a:pPr marL="265113" indent="-265113"/>
            <a:r>
              <a:rPr lang="en-GB" dirty="0" smtClean="0"/>
              <a:t>3. 	Normally the M modules will be focus for achievement of a good proportion of the learning outcomes (as all students must be able to achieve them).</a:t>
            </a:r>
          </a:p>
          <a:p>
            <a:pPr marL="265113" indent="-265113"/>
            <a:r>
              <a:rPr lang="en-GB" dirty="0" smtClean="0"/>
              <a:t>4.  	Some learning outcomes should be achievable by taking any optional modules (this implies there are things optional modules have in common in terms of assessment) so that whichever optional module/s a student takes they will still (if successful) achieve the learning outcome.</a:t>
            </a: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8</a:t>
            </a:fld>
            <a:endParaRPr lang="en-GB" dirty="0"/>
          </a:p>
        </p:txBody>
      </p:sp>
    </p:spTree>
    <p:extLst>
      <p:ext uri="{BB962C8B-B14F-4D97-AF65-F5344CB8AC3E}">
        <p14:creationId xmlns:p14="http://schemas.microsoft.com/office/powerpoint/2010/main" val="629578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smtClean="0"/>
              <a:t>The UK Quality Code specifies that awards must be made on the basis of positive achievement of learning outcomes, and not as a ‘default’ for failing a higher level award ….. Must therefore specify the learning outcomes for exit awards. </a:t>
            </a:r>
          </a:p>
          <a:p>
            <a:pPr marL="228600" indent="-228600">
              <a:buFont typeface="+mj-lt"/>
              <a:buAutoNum type="arabicPeriod"/>
            </a:pPr>
            <a:endParaRPr lang="en-GB" dirty="0"/>
          </a:p>
          <a:p>
            <a:pPr marL="228600" indent="-228600">
              <a:buFont typeface="+mj-lt"/>
              <a:buAutoNum type="arabicPeriod"/>
            </a:pPr>
            <a:r>
              <a:rPr lang="en-GB" dirty="0" smtClean="0"/>
              <a:t>There will be some students who meet credit criteria eg for a non-Honours award, but do not  meet the requirements  for the award because they have not completed the specified modules – they will get a transcript. </a:t>
            </a:r>
          </a:p>
          <a:p>
            <a:pPr marL="228600" indent="-228600">
              <a:buFont typeface="+mj-lt"/>
              <a:buAutoNum type="arabicPeriod"/>
            </a:pPr>
            <a:endParaRPr lang="en-GB" dirty="0"/>
          </a:p>
          <a:p>
            <a:pPr marL="228600" indent="-228600">
              <a:buFont typeface="+mj-lt"/>
              <a:buAutoNum type="arabicPeriod"/>
            </a:pPr>
            <a:r>
              <a:rPr lang="en-GB" dirty="0" smtClean="0"/>
              <a:t>General principle is that to be eligible for non-Honours students must have passed M modules at level 6 (not including  the IS module).  NB: Can be slightly more complex if the course has more than 60 M credits …… CONSULT via AQU</a:t>
            </a:r>
            <a:endParaRPr lang="en-GB" dirty="0"/>
          </a:p>
        </p:txBody>
      </p:sp>
      <p:sp>
        <p:nvSpPr>
          <p:cNvPr id="4" name="Slide Number Placeholder 3"/>
          <p:cNvSpPr>
            <a:spLocks noGrp="1"/>
          </p:cNvSpPr>
          <p:nvPr>
            <p:ph type="sldNum" sz="quarter" idx="10"/>
          </p:nvPr>
        </p:nvSpPr>
        <p:spPr/>
        <p:txBody>
          <a:bodyPr/>
          <a:lstStyle/>
          <a:p>
            <a:fld id="{14BB3E91-6A2C-416B-9A24-8597C4B3744F}" type="slidenum">
              <a:rPr lang="en-GB" smtClean="0"/>
              <a:t>9</a:t>
            </a:fld>
            <a:endParaRPr lang="en-GB" dirty="0"/>
          </a:p>
        </p:txBody>
      </p:sp>
    </p:spTree>
    <p:extLst>
      <p:ext uri="{BB962C8B-B14F-4D97-AF65-F5344CB8AC3E}">
        <p14:creationId xmlns:p14="http://schemas.microsoft.com/office/powerpoint/2010/main" val="1735884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310028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229403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361700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3302995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985129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38076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1515001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865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79872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1559423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F853D1-FE46-420F-BC06-CAA5E07F7527}" type="datetimeFigureOut">
              <a:rPr lang="en-GB" smtClean="0"/>
              <a:t>22/01/2018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D8404D-2B8E-4B32-9AFC-7673CD2385C0}" type="slidenum">
              <a:rPr lang="en-GB" smtClean="0"/>
              <a:t>‹#›</a:t>
            </a:fld>
            <a:endParaRPr lang="en-GB" dirty="0"/>
          </a:p>
        </p:txBody>
      </p:sp>
    </p:spTree>
    <p:extLst>
      <p:ext uri="{BB962C8B-B14F-4D97-AF65-F5344CB8AC3E}">
        <p14:creationId xmlns:p14="http://schemas.microsoft.com/office/powerpoint/2010/main" val="253498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F853D1-FE46-420F-BC06-CAA5E07F7527}" type="datetimeFigureOut">
              <a:rPr lang="en-GB" smtClean="0"/>
              <a:t>22/01/2018</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8404D-2B8E-4B32-9AFC-7673CD2385C0}" type="slidenum">
              <a:rPr lang="en-GB" smtClean="0"/>
              <a:t>‹#›</a:t>
            </a:fld>
            <a:endParaRPr lang="en-GB" dirty="0"/>
          </a:p>
        </p:txBody>
      </p:sp>
    </p:spTree>
    <p:extLst>
      <p:ext uri="{BB962C8B-B14F-4D97-AF65-F5344CB8AC3E}">
        <p14:creationId xmlns:p14="http://schemas.microsoft.com/office/powerpoint/2010/main" val="323718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worc.ac.uk/aqu/documents/CurriculumDesignPolicy.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worcester.ac.uk/aqu/documents/LearningOutcomesGuide-PrinciplesforCourseDesign.doc" TargetMode="External"/><Relationship Id="rId5" Type="http://schemas.openxmlformats.org/officeDocument/2006/relationships/hyperlink" Target="http://www.worc.ac.uk/aqu/documents/PrinciplesandGuidancefortheDesignofFDs.pdf" TargetMode="External"/><Relationship Id="rId4" Type="http://schemas.openxmlformats.org/officeDocument/2006/relationships/hyperlink" Target="http://www.worc.ac.uk/aqu/documents/PrinciplesandGuidanceforDesignofUndergradCoursesURF.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1808" y="573723"/>
            <a:ext cx="9144000" cy="2387600"/>
          </a:xfrm>
        </p:spPr>
        <p:txBody>
          <a:bodyPr anchor="ctr">
            <a:normAutofit/>
          </a:bodyPr>
          <a:lstStyle/>
          <a:p>
            <a:r>
              <a:rPr lang="en-GB" b="1" dirty="0" smtClean="0"/>
              <a:t>Mapping Learning Outcomes and Setting Standards</a:t>
            </a:r>
            <a:endParaRPr lang="en-GB" b="1" dirty="0"/>
          </a:p>
        </p:txBody>
      </p:sp>
      <p:sp>
        <p:nvSpPr>
          <p:cNvPr id="3" name="Subtitle 2"/>
          <p:cNvSpPr>
            <a:spLocks noGrp="1"/>
          </p:cNvSpPr>
          <p:nvPr>
            <p:ph type="subTitle" idx="1"/>
          </p:nvPr>
        </p:nvSpPr>
        <p:spPr>
          <a:xfrm>
            <a:off x="841248" y="3602038"/>
            <a:ext cx="10558272" cy="2493962"/>
          </a:xfrm>
        </p:spPr>
        <p:txBody>
          <a:bodyPr>
            <a:normAutofit fontScale="92500" lnSpcReduction="20000"/>
          </a:bodyPr>
          <a:lstStyle/>
          <a:p>
            <a:r>
              <a:rPr lang="en-GB" sz="2800" dirty="0" smtClean="0"/>
              <a:t>Dr Marie Stowell, Director of Quality and Educational Development,  </a:t>
            </a:r>
          </a:p>
          <a:p>
            <a:r>
              <a:rPr lang="en-GB" sz="2800" dirty="0" smtClean="0"/>
              <a:t>Catriona Robinson, </a:t>
            </a:r>
            <a:r>
              <a:rPr lang="en-US" sz="2800" dirty="0"/>
              <a:t>Deputy Head of </a:t>
            </a:r>
            <a:r>
              <a:rPr lang="en-US" sz="2800" dirty="0" smtClean="0"/>
              <a:t>Institute of Education </a:t>
            </a:r>
            <a:r>
              <a:rPr lang="en-US" sz="2800" dirty="0"/>
              <a:t>(Quality/External Inspection/Verification</a:t>
            </a:r>
            <a:r>
              <a:rPr lang="en-US" sz="2800" dirty="0" smtClean="0"/>
              <a:t>)</a:t>
            </a:r>
          </a:p>
          <a:p>
            <a:r>
              <a:rPr lang="en-GB" sz="2800" dirty="0" smtClean="0"/>
              <a:t>Jen Zandbeek, Acting Head of Academic Quality</a:t>
            </a:r>
          </a:p>
          <a:p>
            <a:endParaRPr lang="en-GB" sz="2800" dirty="0"/>
          </a:p>
          <a:p>
            <a:r>
              <a:rPr lang="en-GB" sz="2800" dirty="0" smtClean="0"/>
              <a:t>January 2018</a:t>
            </a:r>
            <a:endParaRPr lang="en-GB" sz="2800" dirty="0"/>
          </a:p>
          <a:p>
            <a:endParaRPr lang="en-GB" dirty="0"/>
          </a:p>
        </p:txBody>
      </p:sp>
    </p:spTree>
    <p:extLst>
      <p:ext uri="{BB962C8B-B14F-4D97-AF65-F5344CB8AC3E}">
        <p14:creationId xmlns:p14="http://schemas.microsoft.com/office/powerpoint/2010/main" val="3642168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Cert HE and DipHE: Standard text</a:t>
            </a:r>
            <a:endParaRPr lang="en-GB" b="1" dirty="0"/>
          </a:p>
        </p:txBody>
      </p:sp>
      <p:sp>
        <p:nvSpPr>
          <p:cNvPr id="3" name="Content Placeholder 2"/>
          <p:cNvSpPr>
            <a:spLocks noGrp="1"/>
          </p:cNvSpPr>
          <p:nvPr>
            <p:ph idx="1"/>
          </p:nvPr>
        </p:nvSpPr>
        <p:spPr>
          <a:xfrm>
            <a:off x="365760" y="1853184"/>
            <a:ext cx="11643360" cy="4901184"/>
          </a:xfrm>
        </p:spPr>
        <p:txBody>
          <a:bodyPr>
            <a:normAutofit fontScale="92500"/>
          </a:bodyPr>
          <a:lstStyle/>
          <a:p>
            <a:pPr marL="0" indent="0">
              <a:buNone/>
            </a:pPr>
            <a:r>
              <a:rPr lang="en-US" sz="3000" dirty="0" smtClean="0"/>
              <a:t>Learning Outcomes: Diploma in Higher Education [insert name of exit award]</a:t>
            </a:r>
          </a:p>
          <a:p>
            <a:pPr marL="0" indent="0">
              <a:buNone/>
            </a:pPr>
            <a:r>
              <a:rPr lang="en-US" sz="3000" dirty="0" smtClean="0"/>
              <a:t>In order to be eligible for the exit award of Diploma in Higher Education in the named subject/area of study, a student must have passed at least 240 credits in total including the mandatory modules for level 4 and level 5 of the award as specified on the award map. </a:t>
            </a:r>
          </a:p>
          <a:p>
            <a:pPr marL="0" indent="0">
              <a:lnSpc>
                <a:spcPct val="100000"/>
              </a:lnSpc>
              <a:spcBef>
                <a:spcPts val="0"/>
              </a:spcBef>
              <a:buNone/>
            </a:pPr>
            <a:endParaRPr lang="en-US" sz="1700" dirty="0" smtClean="0"/>
          </a:p>
          <a:p>
            <a:pPr marL="0" indent="0">
              <a:buNone/>
            </a:pPr>
            <a:r>
              <a:rPr lang="en-US" sz="3000" dirty="0" smtClean="0"/>
              <a:t>Learning Outcomes: Certificate in Higher Education [insert name of exit award]</a:t>
            </a:r>
          </a:p>
          <a:p>
            <a:pPr marL="0" indent="0">
              <a:buNone/>
            </a:pPr>
            <a:r>
              <a:rPr lang="en-US" sz="3000" dirty="0" smtClean="0"/>
              <a:t>In order to be eligible for the exit award of Certificate in Higher Education in the named subject/area of study, a student must have passed at least 120 credits in total including the mandatory modules for level 4 of the award as specified on the award map.</a:t>
            </a:r>
          </a:p>
          <a:p>
            <a:pPr marL="0" indent="0">
              <a:buNone/>
            </a:pPr>
            <a:endParaRPr lang="en-GB" dirty="0"/>
          </a:p>
        </p:txBody>
      </p:sp>
    </p:spTree>
    <p:extLst>
      <p:ext uri="{BB962C8B-B14F-4D97-AF65-F5344CB8AC3E}">
        <p14:creationId xmlns:p14="http://schemas.microsoft.com/office/powerpoint/2010/main" val="1487364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2933"/>
            <a:ext cx="10515600" cy="1325563"/>
          </a:xfrm>
        </p:spPr>
        <p:txBody>
          <a:bodyPr/>
          <a:lstStyle/>
          <a:p>
            <a:pPr algn="ctr"/>
            <a:r>
              <a:rPr lang="en-GB" b="1" dirty="0" smtClean="0"/>
              <a:t>Integrated Masters</a:t>
            </a:r>
            <a:endParaRPr lang="en-GB" b="1" dirty="0"/>
          </a:p>
        </p:txBody>
      </p:sp>
      <p:sp>
        <p:nvSpPr>
          <p:cNvPr id="3" name="Content Placeholder 2"/>
          <p:cNvSpPr>
            <a:spLocks noGrp="1"/>
          </p:cNvSpPr>
          <p:nvPr>
            <p:ph idx="1"/>
          </p:nvPr>
        </p:nvSpPr>
        <p:spPr/>
        <p:txBody>
          <a:bodyPr/>
          <a:lstStyle/>
          <a:p>
            <a:r>
              <a:rPr lang="en-GB" dirty="0" smtClean="0"/>
              <a:t>IM purpose: to provide opportunity for students to continue their studies at UW and gain a Masters qualification </a:t>
            </a:r>
          </a:p>
          <a:p>
            <a:r>
              <a:rPr lang="en-GB" dirty="0" smtClean="0"/>
              <a:t>Preferred model: BA/BSc/IM – ie a level 7 year added to an existing  BA/BSc and therefore:</a:t>
            </a:r>
          </a:p>
          <a:p>
            <a:pPr marL="725487" indent="-457200">
              <a:buFont typeface="Courier New" panose="02070309020205020404" pitchFamily="49" charset="0"/>
              <a:buChar char="o"/>
            </a:pPr>
            <a:r>
              <a:rPr lang="en-GB" dirty="0" smtClean="0"/>
              <a:t>Normally set out as part of a single BSc/BA/IM Programme Specification</a:t>
            </a:r>
          </a:p>
          <a:p>
            <a:pPr marL="725487" indent="-457200">
              <a:buFont typeface="Courier New" panose="02070309020205020404" pitchFamily="49" charset="0"/>
              <a:buChar char="o"/>
            </a:pPr>
            <a:r>
              <a:rPr lang="en-GB" dirty="0" smtClean="0"/>
              <a:t>Some examples of ‘niche’ programmes (ie not related to existing undergraduate awards)</a:t>
            </a:r>
          </a:p>
          <a:p>
            <a:pPr marL="725487" indent="-457200">
              <a:buFont typeface="Courier New" panose="02070309020205020404" pitchFamily="49" charset="0"/>
              <a:buChar char="o"/>
            </a:pPr>
            <a:r>
              <a:rPr lang="en-GB" dirty="0"/>
              <a:t>L</a:t>
            </a:r>
            <a:r>
              <a:rPr lang="en-GB" dirty="0" smtClean="0"/>
              <a:t>earning outcomes for level 7 set out separately</a:t>
            </a:r>
            <a:endParaRPr lang="en-GB" dirty="0"/>
          </a:p>
        </p:txBody>
      </p:sp>
    </p:spTree>
    <p:extLst>
      <p:ext uri="{BB962C8B-B14F-4D97-AF65-F5344CB8AC3E}">
        <p14:creationId xmlns:p14="http://schemas.microsoft.com/office/powerpoint/2010/main" val="10941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50392" y="96901"/>
            <a:ext cx="10515600" cy="1325563"/>
          </a:xfrm>
        </p:spPr>
        <p:txBody>
          <a:bodyPr/>
          <a:lstStyle/>
          <a:p>
            <a:pPr algn="ctr"/>
            <a:r>
              <a:rPr lang="en-GB" b="1" dirty="0" smtClean="0"/>
              <a:t>Joint subject pathways: standard text</a:t>
            </a:r>
            <a:endParaRPr lang="en-GB" b="1" dirty="0"/>
          </a:p>
        </p:txBody>
      </p:sp>
      <p:sp>
        <p:nvSpPr>
          <p:cNvPr id="8" name="Content Placeholder 7"/>
          <p:cNvSpPr>
            <a:spLocks noGrp="1"/>
          </p:cNvSpPr>
          <p:nvPr>
            <p:ph idx="1"/>
          </p:nvPr>
        </p:nvSpPr>
        <p:spPr>
          <a:xfrm>
            <a:off x="353568" y="1158240"/>
            <a:ext cx="11436096" cy="4974336"/>
          </a:xfrm>
        </p:spPr>
        <p:txBody>
          <a:bodyPr>
            <a:noAutofit/>
          </a:bodyPr>
          <a:lstStyle/>
          <a:p>
            <a:pPr marL="0" indent="0">
              <a:lnSpc>
                <a:spcPct val="100000"/>
              </a:lnSpc>
              <a:spcBef>
                <a:spcPts val="0"/>
              </a:spcBef>
              <a:buNone/>
            </a:pPr>
            <a:r>
              <a:rPr lang="en-US" sz="2500" dirty="0" smtClean="0"/>
              <a:t>Learning Outcomes: Joint Pathway</a:t>
            </a:r>
          </a:p>
          <a:p>
            <a:pPr marL="0" indent="0">
              <a:lnSpc>
                <a:spcPct val="100000"/>
              </a:lnSpc>
              <a:spcBef>
                <a:spcPts val="0"/>
              </a:spcBef>
              <a:buNone/>
            </a:pPr>
            <a:r>
              <a:rPr lang="en-US" sz="2500" dirty="0" smtClean="0"/>
              <a:t>Students following a joint pathway will have met the majority of the learning outcomes for the subject, although the range of knowledge and discipline specific understanding in terms of options or specialisms will be more restricted than for a single or major Honours student.</a:t>
            </a:r>
          </a:p>
          <a:p>
            <a:pPr marL="0" indent="0">
              <a:lnSpc>
                <a:spcPct val="100000"/>
              </a:lnSpc>
              <a:spcBef>
                <a:spcPts val="0"/>
              </a:spcBef>
              <a:buNone/>
            </a:pPr>
            <a:endParaRPr lang="en-US" sz="1200" dirty="0" smtClean="0"/>
          </a:p>
          <a:p>
            <a:pPr marL="0" indent="0">
              <a:lnSpc>
                <a:spcPct val="100000"/>
              </a:lnSpc>
              <a:spcBef>
                <a:spcPts val="0"/>
              </a:spcBef>
              <a:buNone/>
            </a:pPr>
            <a:r>
              <a:rPr lang="en-US" sz="2500" dirty="0" smtClean="0"/>
              <a:t>Learning Outcomes: Major Pathway</a:t>
            </a:r>
          </a:p>
          <a:p>
            <a:pPr marL="0" indent="0">
              <a:lnSpc>
                <a:spcPct val="100000"/>
              </a:lnSpc>
              <a:spcBef>
                <a:spcPts val="0"/>
              </a:spcBef>
              <a:buNone/>
            </a:pPr>
            <a:r>
              <a:rPr lang="en-US" sz="2500" dirty="0" smtClean="0"/>
              <a:t>Students following a major pathway will have met the learning outcomes for the subject but will have focused their studies in relation to subject options or specialisms.</a:t>
            </a:r>
          </a:p>
          <a:p>
            <a:pPr marL="0" indent="0">
              <a:lnSpc>
                <a:spcPct val="100000"/>
              </a:lnSpc>
              <a:spcBef>
                <a:spcPts val="0"/>
              </a:spcBef>
              <a:buNone/>
            </a:pPr>
            <a:endParaRPr lang="en-US" sz="1200" dirty="0" smtClean="0"/>
          </a:p>
          <a:p>
            <a:pPr marL="0" indent="0">
              <a:lnSpc>
                <a:spcPct val="100000"/>
              </a:lnSpc>
              <a:spcBef>
                <a:spcPts val="0"/>
              </a:spcBef>
              <a:buNone/>
            </a:pPr>
            <a:r>
              <a:rPr lang="en-US" sz="2500" dirty="0" smtClean="0"/>
              <a:t>Learning Outcomes: Minor Pathway</a:t>
            </a:r>
          </a:p>
          <a:p>
            <a:pPr marL="0" indent="0">
              <a:lnSpc>
                <a:spcPct val="100000"/>
              </a:lnSpc>
              <a:spcBef>
                <a:spcPts val="0"/>
              </a:spcBef>
              <a:buNone/>
            </a:pPr>
            <a:r>
              <a:rPr lang="en-US" sz="2500" dirty="0" smtClean="0"/>
              <a:t>Students following a minor pathway will have met some of the learning outcomes for the subject (as indicated by the modules studied), and will have focused the development of their knowledge, understanding and subject specific skills in particular aspects of the discipline.</a:t>
            </a:r>
            <a:endParaRPr lang="en-GB" sz="2500" dirty="0"/>
          </a:p>
        </p:txBody>
      </p:sp>
    </p:spTree>
    <p:extLst>
      <p:ext uri="{BB962C8B-B14F-4D97-AF65-F5344CB8AC3E}">
        <p14:creationId xmlns:p14="http://schemas.microsoft.com/office/powerpoint/2010/main" val="1891501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GB" b="1" dirty="0" smtClean="0"/>
              <a:t>Mapping  Learning Outcomes to Modules and Awards: Guidance for course design</a:t>
            </a:r>
            <a:endParaRPr lang="en-GB" b="1"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9597" y="1878839"/>
            <a:ext cx="9420225" cy="4674359"/>
          </a:xfrm>
          <a:prstGeom prst="rect">
            <a:avLst/>
          </a:prstGeom>
        </p:spPr>
      </p:pic>
      <p:sp>
        <p:nvSpPr>
          <p:cNvPr id="2" name="Rectangle 1"/>
          <p:cNvSpPr/>
          <p:nvPr/>
        </p:nvSpPr>
        <p:spPr>
          <a:xfrm>
            <a:off x="666558" y="1927606"/>
            <a:ext cx="3576257" cy="146236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solidFill>
                  <a:schemeClr val="tx1"/>
                </a:solidFill>
              </a:rPr>
              <a:t>Bloom’s </a:t>
            </a:r>
            <a:r>
              <a:rPr lang="en-GB" sz="2800" dirty="0" smtClean="0">
                <a:solidFill>
                  <a:schemeClr val="tx1"/>
                </a:solidFill>
              </a:rPr>
              <a:t>Revised Taxonomy</a:t>
            </a:r>
          </a:p>
          <a:p>
            <a:pPr algn="ctr"/>
            <a:r>
              <a:rPr lang="en-GB" sz="1100" dirty="0">
                <a:solidFill>
                  <a:schemeClr val="tx1"/>
                </a:solidFill>
              </a:rPr>
              <a:t>Anderson, L. W., &amp; </a:t>
            </a:r>
            <a:r>
              <a:rPr lang="en-GB" sz="1100" dirty="0" err="1">
                <a:solidFill>
                  <a:schemeClr val="tx1"/>
                </a:solidFill>
              </a:rPr>
              <a:t>Krathwohl</a:t>
            </a:r>
            <a:r>
              <a:rPr lang="en-GB" sz="1100" dirty="0">
                <a:solidFill>
                  <a:schemeClr val="tx1"/>
                </a:solidFill>
              </a:rPr>
              <a:t>, D. R. (eds.) (</a:t>
            </a:r>
            <a:r>
              <a:rPr lang="en-GB" sz="1100" dirty="0" smtClean="0">
                <a:solidFill>
                  <a:schemeClr val="tx1"/>
                </a:solidFill>
              </a:rPr>
              <a:t>2001)</a:t>
            </a:r>
            <a:endParaRPr lang="en-GB" sz="1100" dirty="0">
              <a:solidFill>
                <a:schemeClr val="tx1"/>
              </a:solidFill>
            </a:endParaRPr>
          </a:p>
        </p:txBody>
      </p:sp>
    </p:spTree>
    <p:extLst>
      <p:ext uri="{BB962C8B-B14F-4D97-AF65-F5344CB8AC3E}">
        <p14:creationId xmlns:p14="http://schemas.microsoft.com/office/powerpoint/2010/main" val="1114444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524000" y="2950464"/>
            <a:ext cx="9144000" cy="2307336"/>
          </a:xfrm>
        </p:spPr>
        <p:txBody>
          <a:bodyPr>
            <a:normAutofit/>
          </a:bodyPr>
          <a:lstStyle/>
          <a:p>
            <a:r>
              <a:rPr lang="en-GB" sz="2800" dirty="0" smtClean="0"/>
              <a:t>Note: throughout this presentation the focus is on </a:t>
            </a:r>
          </a:p>
          <a:p>
            <a:r>
              <a:rPr lang="en-GB" sz="2800" dirty="0" smtClean="0"/>
              <a:t>Honours degrees - the principles are the same for </a:t>
            </a:r>
          </a:p>
          <a:p>
            <a:r>
              <a:rPr lang="en-GB" sz="2800" dirty="0" smtClean="0"/>
              <a:t>other awards but the level is different </a:t>
            </a:r>
            <a:endParaRPr lang="en-GB" sz="2800" dirty="0"/>
          </a:p>
        </p:txBody>
      </p:sp>
    </p:spTree>
    <p:extLst>
      <p:ext uri="{BB962C8B-B14F-4D97-AF65-F5344CB8AC3E}">
        <p14:creationId xmlns:p14="http://schemas.microsoft.com/office/powerpoint/2010/main" val="4181932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b="1" dirty="0" smtClean="0"/>
              <a:t>Writing learning outcomes: reference points  </a:t>
            </a:r>
            <a:endParaRPr lang="en-GB" b="1" dirty="0"/>
          </a:p>
        </p:txBody>
      </p:sp>
      <p:sp>
        <p:nvSpPr>
          <p:cNvPr id="5" name="Content Placeholder 4"/>
          <p:cNvSpPr>
            <a:spLocks noGrp="1"/>
          </p:cNvSpPr>
          <p:nvPr>
            <p:ph idx="1"/>
          </p:nvPr>
        </p:nvSpPr>
        <p:spPr>
          <a:xfrm>
            <a:off x="1804416" y="1825625"/>
            <a:ext cx="9549384" cy="4351338"/>
          </a:xfrm>
        </p:spPr>
        <p:txBody>
          <a:bodyPr>
            <a:normAutofit/>
          </a:bodyPr>
          <a:lstStyle/>
          <a:p>
            <a:r>
              <a:rPr lang="en-GB" dirty="0" smtClean="0"/>
              <a:t>FHEQ qualification descriptor</a:t>
            </a:r>
          </a:p>
          <a:p>
            <a:r>
              <a:rPr lang="en-GB" dirty="0" smtClean="0"/>
              <a:t>Subject benchmark statement </a:t>
            </a:r>
          </a:p>
          <a:p>
            <a:r>
              <a:rPr lang="en-GB" dirty="0" smtClean="0"/>
              <a:t>Characteristics statements (Masters, FDs etc)</a:t>
            </a:r>
          </a:p>
          <a:p>
            <a:r>
              <a:rPr lang="en-GB" dirty="0" smtClean="0"/>
              <a:t>Professional body requirements </a:t>
            </a:r>
          </a:p>
          <a:p>
            <a:r>
              <a:rPr lang="en-GB" dirty="0" smtClean="0">
                <a:hlinkClick r:id="rId3"/>
              </a:rPr>
              <a:t>UW Curriculum Design policy </a:t>
            </a:r>
            <a:endParaRPr lang="en-GB" dirty="0" smtClean="0"/>
          </a:p>
          <a:p>
            <a:r>
              <a:rPr lang="en-GB" dirty="0" smtClean="0"/>
              <a:t>UW Principles for course design guidance documents </a:t>
            </a:r>
          </a:p>
          <a:p>
            <a:pPr lvl="1">
              <a:buFont typeface="Wingdings" panose="05000000000000000000" pitchFamily="2" charset="2"/>
              <a:buChar char="Ø"/>
            </a:pPr>
            <a:r>
              <a:rPr lang="en-GB" dirty="0" smtClean="0">
                <a:hlinkClick r:id="rId4"/>
              </a:rPr>
              <a:t>Undergraduate courses</a:t>
            </a:r>
            <a:endParaRPr lang="en-GB" dirty="0" smtClean="0"/>
          </a:p>
          <a:p>
            <a:pPr lvl="1">
              <a:buFont typeface="Wingdings" panose="05000000000000000000" pitchFamily="2" charset="2"/>
              <a:buChar char="Ø"/>
            </a:pPr>
            <a:r>
              <a:rPr lang="en-GB" dirty="0" smtClean="0">
                <a:hlinkClick r:id="rId5"/>
              </a:rPr>
              <a:t>Foundation degrees </a:t>
            </a:r>
            <a:endParaRPr lang="en-GB" dirty="0" smtClean="0"/>
          </a:p>
          <a:p>
            <a:pPr lvl="1">
              <a:buFont typeface="Wingdings" panose="05000000000000000000" pitchFamily="2" charset="2"/>
              <a:buChar char="Ø"/>
            </a:pPr>
            <a:r>
              <a:rPr lang="en-GB" u="sng" dirty="0">
                <a:hlinkClick r:id="rId6"/>
              </a:rPr>
              <a:t>Writing learning outcomes and assessment criteria</a:t>
            </a:r>
            <a:r>
              <a:rPr lang="en-GB" dirty="0"/>
              <a:t> </a:t>
            </a:r>
            <a:endParaRPr lang="en-GB" dirty="0" smtClean="0"/>
          </a:p>
          <a:p>
            <a:endParaRPr lang="en-GB" dirty="0"/>
          </a:p>
        </p:txBody>
      </p:sp>
    </p:spTree>
    <p:extLst>
      <p:ext uri="{BB962C8B-B14F-4D97-AF65-F5344CB8AC3E}">
        <p14:creationId xmlns:p14="http://schemas.microsoft.com/office/powerpoint/2010/main" val="2841517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Writing learning outcomes: process </a:t>
            </a:r>
            <a:endParaRPr lang="en-GB" b="1" dirty="0"/>
          </a:p>
        </p:txBody>
      </p:sp>
      <p:sp>
        <p:nvSpPr>
          <p:cNvPr id="3" name="Content Placeholder 2"/>
          <p:cNvSpPr>
            <a:spLocks noGrp="1"/>
          </p:cNvSpPr>
          <p:nvPr>
            <p:ph idx="1"/>
          </p:nvPr>
        </p:nvSpPr>
        <p:spPr/>
        <p:txBody>
          <a:bodyPr>
            <a:normAutofit lnSpcReduction="10000"/>
          </a:bodyPr>
          <a:lstStyle/>
          <a:p>
            <a:r>
              <a:rPr lang="en-GB" dirty="0" smtClean="0"/>
              <a:t>What are the distinctive features of the course?</a:t>
            </a:r>
          </a:p>
          <a:p>
            <a:r>
              <a:rPr lang="en-GB" dirty="0" smtClean="0"/>
              <a:t>What will students have learnt and be able to do if they successfully complete the course?</a:t>
            </a:r>
          </a:p>
          <a:p>
            <a:r>
              <a:rPr lang="en-GB" dirty="0" smtClean="0"/>
              <a:t>Use active and explicit verbs – ensure these are appropriate to the level of the award </a:t>
            </a:r>
          </a:p>
          <a:p>
            <a:r>
              <a:rPr lang="en-GB" dirty="0" smtClean="0"/>
              <a:t>Recommend 10 – 16 points for the course learning outcomes </a:t>
            </a:r>
          </a:p>
          <a:p>
            <a:r>
              <a:rPr lang="en-GB" dirty="0" smtClean="0"/>
              <a:t>Think about how modules and course structure, and learning, teaching and assessment will align with learning outcomes</a:t>
            </a:r>
          </a:p>
          <a:p>
            <a:r>
              <a:rPr lang="en-GB" dirty="0" smtClean="0"/>
              <a:t>Iterative process?</a:t>
            </a:r>
          </a:p>
          <a:p>
            <a:r>
              <a:rPr lang="en-GB" dirty="0" smtClean="0"/>
              <a:t>NB: course learning outcomes must be achievable by all students </a:t>
            </a:r>
            <a:endParaRPr lang="en-GB" dirty="0"/>
          </a:p>
        </p:txBody>
      </p:sp>
    </p:spTree>
    <p:extLst>
      <p:ext uri="{BB962C8B-B14F-4D97-AF65-F5344CB8AC3E}">
        <p14:creationId xmlns:p14="http://schemas.microsoft.com/office/powerpoint/2010/main" val="4079053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pPr algn="ctr" defTabSz="230188"/>
            <a:r>
              <a:rPr lang="en-GB" sz="4900" b="1" dirty="0" smtClean="0"/>
              <a:t>Course Design Process</a:t>
            </a:r>
            <a:br>
              <a:rPr lang="en-GB" sz="4900" b="1" dirty="0" smtClean="0"/>
            </a:br>
            <a:r>
              <a:rPr lang="en-GB" sz="1800" b="1" dirty="0" smtClean="0"/>
              <a:t/>
            </a:r>
            <a:br>
              <a:rPr lang="en-GB" sz="1800" b="1" dirty="0" smtClean="0"/>
            </a:br>
            <a:r>
              <a:rPr lang="en-GB" sz="3200" dirty="0" smtClean="0"/>
              <a:t>Biggs’ model of constructive alignment (2003)</a:t>
            </a:r>
            <a:r>
              <a:rPr lang="en-GB" dirty="0" smtClean="0"/>
              <a:t> </a:t>
            </a:r>
            <a:endParaRPr lang="en-GB" dirty="0"/>
          </a:p>
        </p:txBody>
      </p:sp>
      <p:pic>
        <p:nvPicPr>
          <p:cNvPr id="10" name="Content Placehold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15403" y="1825624"/>
            <a:ext cx="7533564" cy="5032375"/>
          </a:xfrm>
        </p:spPr>
      </p:pic>
    </p:spTree>
    <p:extLst>
      <p:ext uri="{BB962C8B-B14F-4D97-AF65-F5344CB8AC3E}">
        <p14:creationId xmlns:p14="http://schemas.microsoft.com/office/powerpoint/2010/main" val="2131345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Learning outcomes: curriculum thinking </a:t>
            </a:r>
            <a:endParaRPr lang="en-GB" b="1" dirty="0"/>
          </a:p>
        </p:txBody>
      </p:sp>
      <p:sp>
        <p:nvSpPr>
          <p:cNvPr id="3" name="Content Placeholder 2"/>
          <p:cNvSpPr>
            <a:spLocks noGrp="1"/>
          </p:cNvSpPr>
          <p:nvPr>
            <p:ph idx="1"/>
          </p:nvPr>
        </p:nvSpPr>
        <p:spPr/>
        <p:txBody>
          <a:bodyPr>
            <a:normAutofit/>
          </a:bodyPr>
          <a:lstStyle/>
          <a:p>
            <a:r>
              <a:rPr lang="en-GB" dirty="0"/>
              <a:t>H</a:t>
            </a:r>
            <a:r>
              <a:rPr lang="en-GB" dirty="0" smtClean="0"/>
              <a:t>ow will you ensure and support progression and develop high level academic skills development, eg critical analysis + evaluation skills? </a:t>
            </a:r>
          </a:p>
          <a:p>
            <a:r>
              <a:rPr lang="en-GB" dirty="0" smtClean="0"/>
              <a:t>How will you stretch and challenge students and personalise learning?</a:t>
            </a:r>
          </a:p>
          <a:p>
            <a:r>
              <a:rPr lang="en-GB" dirty="0" smtClean="0"/>
              <a:t>How will you maximise the chances of graduates entering highly skilled employment? </a:t>
            </a:r>
          </a:p>
          <a:p>
            <a:r>
              <a:rPr lang="en-GB" dirty="0" smtClean="0"/>
              <a:t>What transferable and discipline related skills will you develop in students?  NB: digital capabilities</a:t>
            </a:r>
          </a:p>
          <a:p>
            <a:r>
              <a:rPr lang="en-GB" dirty="0" smtClean="0"/>
              <a:t>Do the learning outcomes reflect the course USP?</a:t>
            </a:r>
          </a:p>
          <a:p>
            <a:endParaRPr lang="en-GB" dirty="0"/>
          </a:p>
        </p:txBody>
      </p:sp>
    </p:spTree>
    <p:extLst>
      <p:ext uri="{BB962C8B-B14F-4D97-AF65-F5344CB8AC3E}">
        <p14:creationId xmlns:p14="http://schemas.microsoft.com/office/powerpoint/2010/main" val="3051777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Mapping learning outcomes to modules</a:t>
            </a:r>
            <a:endParaRPr lang="en-GB" b="1" dirty="0"/>
          </a:p>
        </p:txBody>
      </p:sp>
      <p:sp>
        <p:nvSpPr>
          <p:cNvPr id="3" name="Content Placeholder 2"/>
          <p:cNvSpPr>
            <a:spLocks noGrp="1"/>
          </p:cNvSpPr>
          <p:nvPr>
            <p:ph idx="1"/>
          </p:nvPr>
        </p:nvSpPr>
        <p:spPr/>
        <p:txBody>
          <a:bodyPr/>
          <a:lstStyle/>
          <a:p>
            <a:r>
              <a:rPr lang="en-GB" dirty="0" smtClean="0"/>
              <a:t>Focus on the level 6 and level 5 modules only</a:t>
            </a:r>
          </a:p>
          <a:p>
            <a:r>
              <a:rPr lang="en-GB" dirty="0" smtClean="0"/>
              <a:t>Consider in which modules (at level 5/6) the learning outcome will be primarily assessed. If it is via all modules or all optional modules or all mandatory modules – state this BUT if you use this a lot, perhaps the outcomes are too generic</a:t>
            </a:r>
          </a:p>
          <a:p>
            <a:r>
              <a:rPr lang="en-GB" dirty="0" smtClean="0"/>
              <a:t>Normally only one or two modules should be mapped to individual learning outcomes </a:t>
            </a:r>
          </a:p>
          <a:p>
            <a:r>
              <a:rPr lang="en-GB" dirty="0" smtClean="0"/>
              <a:t>Ideally this is a process of curriculum design and planning to align the modules, learning, teaching and assessment with the learning outcomes </a:t>
            </a:r>
            <a:endParaRPr lang="en-GB" dirty="0"/>
          </a:p>
        </p:txBody>
      </p:sp>
    </p:spTree>
    <p:extLst>
      <p:ext uri="{BB962C8B-B14F-4D97-AF65-F5344CB8AC3E}">
        <p14:creationId xmlns:p14="http://schemas.microsoft.com/office/powerpoint/2010/main" val="1413619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Non-Honours and Honours exit award </a:t>
            </a:r>
            <a:endParaRPr lang="en-GB" b="1" dirty="0"/>
          </a:p>
        </p:txBody>
      </p:sp>
      <p:sp>
        <p:nvSpPr>
          <p:cNvPr id="3" name="Content Placeholder 2"/>
          <p:cNvSpPr>
            <a:spLocks noGrp="1"/>
          </p:cNvSpPr>
          <p:nvPr>
            <p:ph idx="1"/>
          </p:nvPr>
        </p:nvSpPr>
        <p:spPr>
          <a:xfrm>
            <a:off x="716280" y="1767840"/>
            <a:ext cx="10866120" cy="4640771"/>
          </a:xfrm>
        </p:spPr>
        <p:txBody>
          <a:bodyPr>
            <a:normAutofit/>
          </a:bodyPr>
          <a:lstStyle/>
          <a:p>
            <a:r>
              <a:rPr lang="en-GB" dirty="0" smtClean="0"/>
              <a:t>NB: Non-Honours award is no longer ‘any 60 credits at level 6’ – must have met learning outcomes and taken modules that justify award title</a:t>
            </a:r>
          </a:p>
          <a:p>
            <a:r>
              <a:rPr lang="en-GB" dirty="0"/>
              <a:t>L</a:t>
            </a:r>
            <a:r>
              <a:rPr lang="en-GB" dirty="0" smtClean="0"/>
              <a:t>earning </a:t>
            </a:r>
            <a:r>
              <a:rPr lang="en-GB" dirty="0"/>
              <a:t>outcomes </a:t>
            </a:r>
            <a:r>
              <a:rPr lang="en-GB" dirty="0" smtClean="0"/>
              <a:t>for non-Honours will </a:t>
            </a:r>
            <a:r>
              <a:rPr lang="en-GB" dirty="0"/>
              <a:t>normally not include reference to independent study/project work and associated </a:t>
            </a:r>
            <a:r>
              <a:rPr lang="en-GB" dirty="0" smtClean="0"/>
              <a:t>module</a:t>
            </a:r>
          </a:p>
          <a:p>
            <a:r>
              <a:rPr lang="en-GB" dirty="0"/>
              <a:t>N</a:t>
            </a:r>
            <a:r>
              <a:rPr lang="en-GB" dirty="0" smtClean="0"/>
              <a:t>ormally </a:t>
            </a:r>
            <a:r>
              <a:rPr lang="en-GB" dirty="0"/>
              <a:t>students exiting with a non-Honours degree will be expected to have passed at least 60 credits of the mandatory modules (</a:t>
            </a:r>
            <a:r>
              <a:rPr lang="en-GB" dirty="0" smtClean="0"/>
              <a:t>excluding </a:t>
            </a:r>
            <a:r>
              <a:rPr lang="en-GB" dirty="0"/>
              <a:t>the independent study or project module) at level </a:t>
            </a:r>
            <a:r>
              <a:rPr lang="en-GB" dirty="0" smtClean="0"/>
              <a:t>6</a:t>
            </a:r>
            <a:endParaRPr lang="en-GB" dirty="0"/>
          </a:p>
          <a:p>
            <a:r>
              <a:rPr lang="en-GB" dirty="0" smtClean="0"/>
              <a:t>In all cases the modules passed must justify the award title</a:t>
            </a:r>
          </a:p>
          <a:p>
            <a:r>
              <a:rPr lang="en-GB" dirty="0" smtClean="0"/>
              <a:t>Please seek advice if you are not sure how to express this (section 20)</a:t>
            </a:r>
            <a:endParaRPr lang="en-GB" dirty="0"/>
          </a:p>
          <a:p>
            <a:endParaRPr lang="en-GB" dirty="0"/>
          </a:p>
        </p:txBody>
      </p:sp>
    </p:spTree>
    <p:extLst>
      <p:ext uri="{BB962C8B-B14F-4D97-AF65-F5344CB8AC3E}">
        <p14:creationId xmlns:p14="http://schemas.microsoft.com/office/powerpoint/2010/main" val="1985902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1410</TotalTime>
  <Words>1986</Words>
  <Application>Microsoft Office PowerPoint</Application>
  <PresentationFormat>Widescreen</PresentationFormat>
  <Paragraphs>134</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Courier New</vt:lpstr>
      <vt:lpstr>Wingdings</vt:lpstr>
      <vt:lpstr>Office Theme</vt:lpstr>
      <vt:lpstr>Mapping Learning Outcomes and Setting Standards</vt:lpstr>
      <vt:lpstr>Mapping  Learning Outcomes to Modules and Awards: Guidance for course design</vt:lpstr>
      <vt:lpstr>PowerPoint Presentation</vt:lpstr>
      <vt:lpstr>Writing learning outcomes: reference points  </vt:lpstr>
      <vt:lpstr>Writing learning outcomes: process </vt:lpstr>
      <vt:lpstr>Course Design Process  Biggs’ model of constructive alignment (2003) </vt:lpstr>
      <vt:lpstr>Learning outcomes: curriculum thinking </vt:lpstr>
      <vt:lpstr>Mapping learning outcomes to modules</vt:lpstr>
      <vt:lpstr>Non-Honours and Honours exit award </vt:lpstr>
      <vt:lpstr>Cert HE and DipHE: Standard text</vt:lpstr>
      <vt:lpstr>Integrated Masters</vt:lpstr>
      <vt:lpstr>Joint subject pathways: standard text</vt:lpstr>
    </vt:vector>
  </TitlesOfParts>
  <Company>University of Worcester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learning outcomes: reference points</dc:title>
  <dc:creator>Marie Stowell</dc:creator>
  <cp:lastModifiedBy>Richard White</cp:lastModifiedBy>
  <cp:revision>43</cp:revision>
  <cp:lastPrinted>2017-02-13T09:07:16Z</cp:lastPrinted>
  <dcterms:created xsi:type="dcterms:W3CDTF">2017-02-07T18:02:58Z</dcterms:created>
  <dcterms:modified xsi:type="dcterms:W3CDTF">2018-01-22T13:25:50Z</dcterms:modified>
</cp:coreProperties>
</file>